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9" r:id="rId3"/>
    <p:sldId id="275" r:id="rId4"/>
    <p:sldId id="276" r:id="rId5"/>
    <p:sldId id="272" r:id="rId6"/>
    <p:sldId id="280" r:id="rId7"/>
    <p:sldId id="265" r:id="rId8"/>
    <p:sldId id="274" r:id="rId9"/>
    <p:sldId id="284" r:id="rId10"/>
    <p:sldId id="264" r:id="rId11"/>
    <p:sldId id="273" r:id="rId12"/>
    <p:sldId id="262" r:id="rId13"/>
    <p:sldId id="283" r:id="rId14"/>
    <p:sldId id="286" r:id="rId15"/>
    <p:sldId id="287" r:id="rId16"/>
    <p:sldId id="277" r:id="rId17"/>
    <p:sldId id="278"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Diaz, Ashley" initials="TA" lastIdx="2" clrIdx="0">
    <p:extLst>
      <p:ext uri="{19B8F6BF-5375-455C-9EA6-DF929625EA0E}">
        <p15:presenceInfo xmlns:p15="http://schemas.microsoft.com/office/powerpoint/2012/main" userId="S::atodddiaz@towson.edu::cbf39d11-18f1-45eb-94d9-7420c2dc6e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7B6F1-E677-43A4-8FD9-0E70A824058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8F6F3C37-4FC6-489D-8B59-BDEB2C3A8009}">
      <dgm:prSet phldrT="[Text]" phldr="0"/>
      <dgm:spPr/>
      <dgm:t>
        <a:bodyPr/>
        <a:lstStyle/>
        <a:p>
          <a:pPr rtl="0"/>
          <a:r>
            <a:rPr lang="en-US">
              <a:latin typeface="Calibri Light" panose="020F0302020204030204"/>
            </a:rPr>
            <a:t>Research</a:t>
          </a:r>
          <a:r>
            <a:rPr lang="en-US" b="0" i="0" u="none" strike="noStrike" cap="none" baseline="0" noProof="0">
              <a:latin typeface="Calibri Light"/>
              <a:cs typeface="Calibri Light"/>
            </a:rPr>
            <a:t> </a:t>
          </a:r>
          <a:r>
            <a:rPr lang="en-US">
              <a:latin typeface="Calibri Light" panose="020F0302020204030204"/>
            </a:rPr>
            <a:t>Forum 2019</a:t>
          </a:r>
          <a:endParaRPr lang="en-US"/>
        </a:p>
      </dgm:t>
    </dgm:pt>
    <dgm:pt modelId="{AAE5816C-DD7D-455B-B554-75B2FD8F3A22}" type="parTrans" cxnId="{948083F8-6EB0-4F57-96A4-1EA45AEB9BAB}">
      <dgm:prSet/>
      <dgm:spPr/>
      <dgm:t>
        <a:bodyPr/>
        <a:lstStyle/>
        <a:p>
          <a:endParaRPr lang="en-US"/>
        </a:p>
      </dgm:t>
    </dgm:pt>
    <dgm:pt modelId="{661F9E7D-DD09-4521-ABD2-99448CE2ADCA}" type="sibTrans" cxnId="{948083F8-6EB0-4F57-96A4-1EA45AEB9BAB}">
      <dgm:prSet/>
      <dgm:spPr/>
      <dgm:t>
        <a:bodyPr/>
        <a:lstStyle/>
        <a:p>
          <a:endParaRPr lang="en-US"/>
        </a:p>
      </dgm:t>
    </dgm:pt>
    <dgm:pt modelId="{C67660F5-99C8-44A1-B8B7-A37196D73636}">
      <dgm:prSet phldrT="[Text]" phldr="0"/>
      <dgm:spPr/>
      <dgm:t>
        <a:bodyPr/>
        <a:lstStyle/>
        <a:p>
          <a:pPr rtl="0"/>
          <a:r>
            <a:rPr lang="en-US">
              <a:latin typeface="Calibri Light" panose="020F0302020204030204"/>
            </a:rPr>
            <a:t>Positioning of archives</a:t>
          </a:r>
          <a:endParaRPr lang="en-US"/>
        </a:p>
      </dgm:t>
    </dgm:pt>
    <dgm:pt modelId="{3074EDD1-7DC3-4951-8189-6EA37DED7312}" type="parTrans" cxnId="{25FAA57A-3850-4E76-A9E6-4C907993FAC6}">
      <dgm:prSet/>
      <dgm:spPr/>
      <dgm:t>
        <a:bodyPr/>
        <a:lstStyle/>
        <a:p>
          <a:endParaRPr lang="en-US"/>
        </a:p>
      </dgm:t>
    </dgm:pt>
    <dgm:pt modelId="{B19F315B-9F96-4D52-A462-99607757A5A4}" type="sibTrans" cxnId="{25FAA57A-3850-4E76-A9E6-4C907993FAC6}">
      <dgm:prSet/>
      <dgm:spPr/>
      <dgm:t>
        <a:bodyPr/>
        <a:lstStyle/>
        <a:p>
          <a:endParaRPr lang="en-US"/>
        </a:p>
      </dgm:t>
    </dgm:pt>
    <dgm:pt modelId="{562FCF44-5438-42CF-8796-6120BCCAE15D}">
      <dgm:prSet phldrT="[Text]" phldr="0"/>
      <dgm:spPr/>
      <dgm:t>
        <a:bodyPr/>
        <a:lstStyle/>
        <a:p>
          <a:pPr rtl="0"/>
          <a:r>
            <a:rPr lang="en-US">
              <a:latin typeface="Calibri Light" panose="020F0302020204030204"/>
            </a:rPr>
            <a:t>Corollation between Univ. Archives and Records Mgmt</a:t>
          </a:r>
        </a:p>
      </dgm:t>
    </dgm:pt>
    <dgm:pt modelId="{FBFEE217-4037-4B6B-AF2F-A5B9F9686891}" type="parTrans" cxnId="{0CF41603-72C9-4C2E-85F8-3C804D5C748A}">
      <dgm:prSet/>
      <dgm:spPr/>
      <dgm:t>
        <a:bodyPr/>
        <a:lstStyle/>
        <a:p>
          <a:endParaRPr lang="en-US"/>
        </a:p>
      </dgm:t>
    </dgm:pt>
    <dgm:pt modelId="{DEA35584-0099-4305-ADFA-ECD8C93A91DD}" type="sibTrans" cxnId="{0CF41603-72C9-4C2E-85F8-3C804D5C748A}">
      <dgm:prSet/>
      <dgm:spPr/>
      <dgm:t>
        <a:bodyPr/>
        <a:lstStyle/>
        <a:p>
          <a:endParaRPr lang="en-US"/>
        </a:p>
      </dgm:t>
    </dgm:pt>
    <dgm:pt modelId="{8ACE4132-3735-4502-9414-A57BD99AD681}">
      <dgm:prSet phldrT="[Text]" phldr="0"/>
      <dgm:spPr/>
      <dgm:t>
        <a:bodyPr/>
        <a:lstStyle/>
        <a:p>
          <a:pPr rtl="0"/>
          <a:r>
            <a:rPr lang="en-US">
              <a:latin typeface="Calibri Light" panose="020F0302020204030204"/>
            </a:rPr>
            <a:t>Discussion and lit review</a:t>
          </a:r>
          <a:endParaRPr lang="en-US"/>
        </a:p>
      </dgm:t>
    </dgm:pt>
    <dgm:pt modelId="{CCE63536-B074-4210-9BB6-1B05AE61D235}" type="parTrans" cxnId="{179A1509-F309-4BDF-8C61-DB721717FE1C}">
      <dgm:prSet/>
      <dgm:spPr/>
      <dgm:t>
        <a:bodyPr/>
        <a:lstStyle/>
        <a:p>
          <a:endParaRPr lang="en-US"/>
        </a:p>
      </dgm:t>
    </dgm:pt>
    <dgm:pt modelId="{87399C64-5880-4A76-8998-72FB6987F23B}" type="sibTrans" cxnId="{179A1509-F309-4BDF-8C61-DB721717FE1C}">
      <dgm:prSet/>
      <dgm:spPr/>
      <dgm:t>
        <a:bodyPr/>
        <a:lstStyle/>
        <a:p>
          <a:endParaRPr lang="en-US"/>
        </a:p>
      </dgm:t>
    </dgm:pt>
    <dgm:pt modelId="{20E2DAEB-9BC1-47BF-B860-1D0789CE12DE}">
      <dgm:prSet phldrT="[Text]" phldr="0"/>
      <dgm:spPr/>
      <dgm:t>
        <a:bodyPr/>
        <a:lstStyle/>
        <a:p>
          <a:pPr rtl="0"/>
          <a:r>
            <a:rPr lang="en-US">
              <a:latin typeface="Calibri Light" panose="020F0302020204030204"/>
            </a:rPr>
            <a:t>Radical collaboration</a:t>
          </a:r>
          <a:endParaRPr lang="en-US"/>
        </a:p>
      </dgm:t>
    </dgm:pt>
    <dgm:pt modelId="{BD316F38-5302-4DE1-8E4A-F9F08CBFB0F5}" type="parTrans" cxnId="{1483BE3E-96B8-45CA-ABC3-034FEA14A34F}">
      <dgm:prSet/>
      <dgm:spPr/>
      <dgm:t>
        <a:bodyPr/>
        <a:lstStyle/>
        <a:p>
          <a:endParaRPr lang="en-US"/>
        </a:p>
      </dgm:t>
    </dgm:pt>
    <dgm:pt modelId="{EBA856F0-8F53-47E4-8E1F-58DC7AC9B471}" type="sibTrans" cxnId="{1483BE3E-96B8-45CA-ABC3-034FEA14A34F}">
      <dgm:prSet/>
      <dgm:spPr/>
      <dgm:t>
        <a:bodyPr/>
        <a:lstStyle/>
        <a:p>
          <a:endParaRPr lang="en-US"/>
        </a:p>
      </dgm:t>
    </dgm:pt>
    <dgm:pt modelId="{074EB6C3-D2D2-4655-9685-9834CAB2EBA8}">
      <dgm:prSet phldrT="[Text]" phldr="0"/>
      <dgm:spPr/>
      <dgm:t>
        <a:bodyPr/>
        <a:lstStyle/>
        <a:p>
          <a:pPr rtl="0"/>
          <a:r>
            <a:rPr lang="en-US">
              <a:latin typeface="Calibri Light" panose="020F0302020204030204"/>
            </a:rPr>
            <a:t>Professional identity</a:t>
          </a:r>
          <a:endParaRPr lang="en-US"/>
        </a:p>
      </dgm:t>
    </dgm:pt>
    <dgm:pt modelId="{FDC8DEF5-2431-43C4-872F-78B6EA450553}" type="parTrans" cxnId="{AAC9DF5B-5B78-4B77-8B20-AD759BD1C9A8}">
      <dgm:prSet/>
      <dgm:spPr/>
      <dgm:t>
        <a:bodyPr/>
        <a:lstStyle/>
        <a:p>
          <a:endParaRPr lang="en-US"/>
        </a:p>
      </dgm:t>
    </dgm:pt>
    <dgm:pt modelId="{6507C278-3539-4636-9EE1-49F275BC302F}" type="sibTrans" cxnId="{AAC9DF5B-5B78-4B77-8B20-AD759BD1C9A8}">
      <dgm:prSet/>
      <dgm:spPr/>
      <dgm:t>
        <a:bodyPr/>
        <a:lstStyle/>
        <a:p>
          <a:endParaRPr lang="en-US"/>
        </a:p>
      </dgm:t>
    </dgm:pt>
    <dgm:pt modelId="{D61A0E10-907E-48A5-9244-8743E6B100D5}">
      <dgm:prSet phldrT="[Text]" phldr="0"/>
      <dgm:spPr/>
      <dgm:t>
        <a:bodyPr/>
        <a:lstStyle/>
        <a:p>
          <a:r>
            <a:rPr lang="en-US">
              <a:latin typeface="Calibri Light" panose="020F0302020204030204"/>
            </a:rPr>
            <a:t>Survey</a:t>
          </a:r>
          <a:endParaRPr lang="en-US"/>
        </a:p>
      </dgm:t>
    </dgm:pt>
    <dgm:pt modelId="{5539B025-86DB-47A6-9854-15286EDF352F}" type="parTrans" cxnId="{6392A96E-C619-4931-BAA1-3FA3960AD6AB}">
      <dgm:prSet/>
      <dgm:spPr/>
      <dgm:t>
        <a:bodyPr/>
        <a:lstStyle/>
        <a:p>
          <a:endParaRPr lang="en-US"/>
        </a:p>
      </dgm:t>
    </dgm:pt>
    <dgm:pt modelId="{96C88774-6EBD-45C0-8788-78A32AB062F9}" type="sibTrans" cxnId="{6392A96E-C619-4931-BAA1-3FA3960AD6AB}">
      <dgm:prSet/>
      <dgm:spPr/>
      <dgm:t>
        <a:bodyPr/>
        <a:lstStyle/>
        <a:p>
          <a:endParaRPr lang="en-US"/>
        </a:p>
      </dgm:t>
    </dgm:pt>
    <dgm:pt modelId="{4B39D367-F26A-4B43-98FD-A25176D75C69}">
      <dgm:prSet phldrT="[Text]" phldr="0"/>
      <dgm:spPr/>
      <dgm:t>
        <a:bodyPr/>
        <a:lstStyle/>
        <a:p>
          <a:pPr rtl="0"/>
          <a:r>
            <a:rPr lang="en-US">
              <a:latin typeface="Calibri Light" panose="020F0302020204030204"/>
            </a:rPr>
            <a:t>Professional identity</a:t>
          </a:r>
          <a:endParaRPr lang="en-US"/>
        </a:p>
      </dgm:t>
    </dgm:pt>
    <dgm:pt modelId="{55CE5775-E1E7-4E17-8B21-62097634192B}" type="parTrans" cxnId="{468C6345-0C00-42C9-8347-2549A5EE3E8F}">
      <dgm:prSet/>
      <dgm:spPr/>
      <dgm:t>
        <a:bodyPr/>
        <a:lstStyle/>
        <a:p>
          <a:endParaRPr lang="en-US"/>
        </a:p>
      </dgm:t>
    </dgm:pt>
    <dgm:pt modelId="{10A578FC-F417-4704-8964-F35FC4CBF98A}" type="sibTrans" cxnId="{468C6345-0C00-42C9-8347-2549A5EE3E8F}">
      <dgm:prSet/>
      <dgm:spPr/>
      <dgm:t>
        <a:bodyPr/>
        <a:lstStyle/>
        <a:p>
          <a:endParaRPr lang="en-US"/>
        </a:p>
      </dgm:t>
    </dgm:pt>
    <dgm:pt modelId="{C4DB70C5-0D0F-4441-A799-B05F04387914}">
      <dgm:prSet phldrT="[Text]" phldr="0"/>
      <dgm:spPr/>
      <dgm:t>
        <a:bodyPr/>
        <a:lstStyle/>
        <a:p>
          <a:r>
            <a:rPr lang="en-US">
              <a:latin typeface="Calibri Light" panose="020F0302020204030204"/>
            </a:rPr>
            <a:t>Perception</a:t>
          </a:r>
          <a:endParaRPr lang="en-US"/>
        </a:p>
      </dgm:t>
    </dgm:pt>
    <dgm:pt modelId="{964834FF-3419-4742-87D3-9400CA8DE807}" type="parTrans" cxnId="{87663769-CDEE-42AD-9CC5-843A2F708129}">
      <dgm:prSet/>
      <dgm:spPr/>
      <dgm:t>
        <a:bodyPr/>
        <a:lstStyle/>
        <a:p>
          <a:endParaRPr lang="en-US"/>
        </a:p>
      </dgm:t>
    </dgm:pt>
    <dgm:pt modelId="{8D1ED0C8-F24E-4320-ADAC-628B51C54398}" type="sibTrans" cxnId="{87663769-CDEE-42AD-9CC5-843A2F708129}">
      <dgm:prSet/>
      <dgm:spPr/>
      <dgm:t>
        <a:bodyPr/>
        <a:lstStyle/>
        <a:p>
          <a:endParaRPr lang="en-US"/>
        </a:p>
      </dgm:t>
    </dgm:pt>
    <dgm:pt modelId="{BA6FA70C-D572-4FB1-A9A9-7E3AE3A834E2}">
      <dgm:prSet phldr="0"/>
      <dgm:spPr/>
      <dgm:t>
        <a:bodyPr/>
        <a:lstStyle/>
        <a:p>
          <a:pPr rtl="0"/>
          <a:r>
            <a:rPr lang="en-US">
              <a:latin typeface="Calibri Light" panose="020F0302020204030204"/>
            </a:rPr>
            <a:t>Organizational structure</a:t>
          </a:r>
        </a:p>
      </dgm:t>
    </dgm:pt>
    <dgm:pt modelId="{FEB54C2D-7985-48E0-A7A6-B30AFCA93841}" type="parTrans" cxnId="{6C2EE973-7616-4DF0-900F-68C4A4FEBD0C}">
      <dgm:prSet/>
      <dgm:spPr/>
    </dgm:pt>
    <dgm:pt modelId="{7A7E3D6E-3CBF-491E-86F3-40F49179C0FE}" type="sibTrans" cxnId="{6C2EE973-7616-4DF0-900F-68C4A4FEBD0C}">
      <dgm:prSet/>
      <dgm:spPr/>
    </dgm:pt>
    <dgm:pt modelId="{34A9411C-D5D1-4EC4-A705-504D51B6C9E3}">
      <dgm:prSet phldr="0"/>
      <dgm:spPr/>
      <dgm:t>
        <a:bodyPr/>
        <a:lstStyle/>
        <a:p>
          <a:pPr rtl="0"/>
          <a:r>
            <a:rPr lang="en-US">
              <a:latin typeface="Calibri Light" panose="020F0302020204030204"/>
            </a:rPr>
            <a:t>Organizational shifts</a:t>
          </a:r>
        </a:p>
      </dgm:t>
    </dgm:pt>
    <dgm:pt modelId="{D1DDB0E8-CAFE-4EB2-BF0D-782C0C9D3C6A}" type="parTrans" cxnId="{797137E7-ABA5-4EF5-BC82-C87A54C09304}">
      <dgm:prSet/>
      <dgm:spPr/>
    </dgm:pt>
    <dgm:pt modelId="{8F7B3E11-9E0B-460B-9D88-94A18F7A2CB7}" type="sibTrans" cxnId="{797137E7-ABA5-4EF5-BC82-C87A54C09304}">
      <dgm:prSet/>
      <dgm:spPr/>
    </dgm:pt>
    <dgm:pt modelId="{CCEEF3BF-831C-4E91-BC4D-6DF623136739}">
      <dgm:prSet phldr="0"/>
      <dgm:spPr/>
      <dgm:t>
        <a:bodyPr/>
        <a:lstStyle/>
        <a:p>
          <a:r>
            <a:rPr lang="en-US">
              <a:latin typeface="Calibri Light" panose="020F0302020204030204"/>
            </a:rPr>
            <a:t>Radical collaboration</a:t>
          </a:r>
          <a:endParaRPr lang="en-US"/>
        </a:p>
      </dgm:t>
    </dgm:pt>
    <dgm:pt modelId="{5247F9C9-18A2-4122-BB3E-9D4CF8FBE29D}" type="parTrans" cxnId="{00DA8AC1-43CC-4429-B6A4-BC0053524C9F}">
      <dgm:prSet/>
      <dgm:spPr/>
    </dgm:pt>
    <dgm:pt modelId="{8384B7D7-F616-415A-B56A-4A0EC6C34567}" type="sibTrans" cxnId="{00DA8AC1-43CC-4429-B6A4-BC0053524C9F}">
      <dgm:prSet/>
      <dgm:spPr/>
    </dgm:pt>
    <dgm:pt modelId="{82F0AD28-C071-4F24-9564-A79214263E51}" type="pres">
      <dgm:prSet presAssocID="{5977B6F1-E677-43A4-8FD9-0E70A8240589}" presName="Name0" presStyleCnt="0">
        <dgm:presLayoutVars>
          <dgm:dir/>
          <dgm:animLvl val="lvl"/>
          <dgm:resizeHandles val="exact"/>
        </dgm:presLayoutVars>
      </dgm:prSet>
      <dgm:spPr/>
    </dgm:pt>
    <dgm:pt modelId="{162C1411-1E16-4F5C-B09E-BB8A223F8465}" type="pres">
      <dgm:prSet presAssocID="{5977B6F1-E677-43A4-8FD9-0E70A8240589}" presName="tSp" presStyleCnt="0"/>
      <dgm:spPr/>
    </dgm:pt>
    <dgm:pt modelId="{13484CF6-E0B6-4478-9759-8355DFC8DDEB}" type="pres">
      <dgm:prSet presAssocID="{5977B6F1-E677-43A4-8FD9-0E70A8240589}" presName="bSp" presStyleCnt="0"/>
      <dgm:spPr/>
    </dgm:pt>
    <dgm:pt modelId="{DD76C64D-549E-4880-8643-0685E72D051E}" type="pres">
      <dgm:prSet presAssocID="{5977B6F1-E677-43A4-8FD9-0E70A8240589}" presName="process" presStyleCnt="0"/>
      <dgm:spPr/>
    </dgm:pt>
    <dgm:pt modelId="{167BF0F9-3BED-466E-B31E-448441036C72}" type="pres">
      <dgm:prSet presAssocID="{8F6F3C37-4FC6-489D-8B59-BDEB2C3A8009}" presName="composite1" presStyleCnt="0"/>
      <dgm:spPr/>
    </dgm:pt>
    <dgm:pt modelId="{4B108BA3-7B26-4542-AE29-48E1366A7EB6}" type="pres">
      <dgm:prSet presAssocID="{8F6F3C37-4FC6-489D-8B59-BDEB2C3A8009}" presName="dummyNode1" presStyleLbl="node1" presStyleIdx="0" presStyleCnt="3"/>
      <dgm:spPr/>
    </dgm:pt>
    <dgm:pt modelId="{4D3ADB3C-9CF5-4A83-9317-999692100055}" type="pres">
      <dgm:prSet presAssocID="{8F6F3C37-4FC6-489D-8B59-BDEB2C3A8009}" presName="childNode1" presStyleLbl="bgAcc1" presStyleIdx="0" presStyleCnt="3">
        <dgm:presLayoutVars>
          <dgm:bulletEnabled val="1"/>
        </dgm:presLayoutVars>
      </dgm:prSet>
      <dgm:spPr/>
    </dgm:pt>
    <dgm:pt modelId="{9FEFABB4-42A4-43DD-8D93-5BF42F91B1AB}" type="pres">
      <dgm:prSet presAssocID="{8F6F3C37-4FC6-489D-8B59-BDEB2C3A8009}" presName="childNode1tx" presStyleLbl="bgAcc1" presStyleIdx="0" presStyleCnt="3">
        <dgm:presLayoutVars>
          <dgm:bulletEnabled val="1"/>
        </dgm:presLayoutVars>
      </dgm:prSet>
      <dgm:spPr/>
    </dgm:pt>
    <dgm:pt modelId="{DFAD5626-DD44-4BB1-905C-48D8A17437B3}" type="pres">
      <dgm:prSet presAssocID="{8F6F3C37-4FC6-489D-8B59-BDEB2C3A8009}" presName="parentNode1" presStyleLbl="node1" presStyleIdx="0" presStyleCnt="3">
        <dgm:presLayoutVars>
          <dgm:chMax val="1"/>
          <dgm:bulletEnabled val="1"/>
        </dgm:presLayoutVars>
      </dgm:prSet>
      <dgm:spPr/>
    </dgm:pt>
    <dgm:pt modelId="{1FD13E17-B36E-4DA0-8997-101794419144}" type="pres">
      <dgm:prSet presAssocID="{8F6F3C37-4FC6-489D-8B59-BDEB2C3A8009}" presName="connSite1" presStyleCnt="0"/>
      <dgm:spPr/>
    </dgm:pt>
    <dgm:pt modelId="{F794913A-32BA-4C0B-9988-A07D37273AFB}" type="pres">
      <dgm:prSet presAssocID="{661F9E7D-DD09-4521-ABD2-99448CE2ADCA}" presName="Name9" presStyleLbl="sibTrans2D1" presStyleIdx="0" presStyleCnt="2"/>
      <dgm:spPr/>
    </dgm:pt>
    <dgm:pt modelId="{BC25CAAC-36FC-49A9-8B00-2B124303AF0E}" type="pres">
      <dgm:prSet presAssocID="{8ACE4132-3735-4502-9414-A57BD99AD681}" presName="composite2" presStyleCnt="0"/>
      <dgm:spPr/>
    </dgm:pt>
    <dgm:pt modelId="{E5C149A6-FD36-455A-9468-522CE0E98BCA}" type="pres">
      <dgm:prSet presAssocID="{8ACE4132-3735-4502-9414-A57BD99AD681}" presName="dummyNode2" presStyleLbl="node1" presStyleIdx="0" presStyleCnt="3"/>
      <dgm:spPr/>
    </dgm:pt>
    <dgm:pt modelId="{1303FDA8-9DD3-44C9-A351-D36B2BA504B5}" type="pres">
      <dgm:prSet presAssocID="{8ACE4132-3735-4502-9414-A57BD99AD681}" presName="childNode2" presStyleLbl="bgAcc1" presStyleIdx="1" presStyleCnt="3">
        <dgm:presLayoutVars>
          <dgm:bulletEnabled val="1"/>
        </dgm:presLayoutVars>
      </dgm:prSet>
      <dgm:spPr/>
    </dgm:pt>
    <dgm:pt modelId="{4F1CE79D-F791-421C-B577-91F34695F871}" type="pres">
      <dgm:prSet presAssocID="{8ACE4132-3735-4502-9414-A57BD99AD681}" presName="childNode2tx" presStyleLbl="bgAcc1" presStyleIdx="1" presStyleCnt="3">
        <dgm:presLayoutVars>
          <dgm:bulletEnabled val="1"/>
        </dgm:presLayoutVars>
      </dgm:prSet>
      <dgm:spPr/>
    </dgm:pt>
    <dgm:pt modelId="{C9130A74-D8AA-4E17-B5D8-8FC9572F2D90}" type="pres">
      <dgm:prSet presAssocID="{8ACE4132-3735-4502-9414-A57BD99AD681}" presName="parentNode2" presStyleLbl="node1" presStyleIdx="1" presStyleCnt="3">
        <dgm:presLayoutVars>
          <dgm:chMax val="0"/>
          <dgm:bulletEnabled val="1"/>
        </dgm:presLayoutVars>
      </dgm:prSet>
      <dgm:spPr/>
    </dgm:pt>
    <dgm:pt modelId="{A6C64383-7EEC-427A-A01B-C758F2460223}" type="pres">
      <dgm:prSet presAssocID="{8ACE4132-3735-4502-9414-A57BD99AD681}" presName="connSite2" presStyleCnt="0"/>
      <dgm:spPr/>
    </dgm:pt>
    <dgm:pt modelId="{08FA4778-5F29-4C48-B185-3CE1C07368CF}" type="pres">
      <dgm:prSet presAssocID="{87399C64-5880-4A76-8998-72FB6987F23B}" presName="Name18" presStyleLbl="sibTrans2D1" presStyleIdx="1" presStyleCnt="2"/>
      <dgm:spPr/>
    </dgm:pt>
    <dgm:pt modelId="{CBC1870E-FD4B-4F6D-9E7F-66189164B922}" type="pres">
      <dgm:prSet presAssocID="{D61A0E10-907E-48A5-9244-8743E6B100D5}" presName="composite1" presStyleCnt="0"/>
      <dgm:spPr/>
    </dgm:pt>
    <dgm:pt modelId="{793820A3-9A65-4B45-8ADD-E18680E2BD9F}" type="pres">
      <dgm:prSet presAssocID="{D61A0E10-907E-48A5-9244-8743E6B100D5}" presName="dummyNode1" presStyleLbl="node1" presStyleIdx="1" presStyleCnt="3"/>
      <dgm:spPr/>
    </dgm:pt>
    <dgm:pt modelId="{4D49B198-FE6B-4AD9-B578-B44B41EF552F}" type="pres">
      <dgm:prSet presAssocID="{D61A0E10-907E-48A5-9244-8743E6B100D5}" presName="childNode1" presStyleLbl="bgAcc1" presStyleIdx="2" presStyleCnt="3">
        <dgm:presLayoutVars>
          <dgm:bulletEnabled val="1"/>
        </dgm:presLayoutVars>
      </dgm:prSet>
      <dgm:spPr/>
    </dgm:pt>
    <dgm:pt modelId="{B6CC3D7E-056B-485F-AE93-B066840244C2}" type="pres">
      <dgm:prSet presAssocID="{D61A0E10-907E-48A5-9244-8743E6B100D5}" presName="childNode1tx" presStyleLbl="bgAcc1" presStyleIdx="2" presStyleCnt="3">
        <dgm:presLayoutVars>
          <dgm:bulletEnabled val="1"/>
        </dgm:presLayoutVars>
      </dgm:prSet>
      <dgm:spPr/>
    </dgm:pt>
    <dgm:pt modelId="{BC844D98-D161-4C40-BF00-8DF40CEAC944}" type="pres">
      <dgm:prSet presAssocID="{D61A0E10-907E-48A5-9244-8743E6B100D5}" presName="parentNode1" presStyleLbl="node1" presStyleIdx="2" presStyleCnt="3">
        <dgm:presLayoutVars>
          <dgm:chMax val="1"/>
          <dgm:bulletEnabled val="1"/>
        </dgm:presLayoutVars>
      </dgm:prSet>
      <dgm:spPr/>
    </dgm:pt>
    <dgm:pt modelId="{899D00F3-6C36-410D-94D9-BB6B7E72552B}" type="pres">
      <dgm:prSet presAssocID="{D61A0E10-907E-48A5-9244-8743E6B100D5}" presName="connSite1" presStyleCnt="0"/>
      <dgm:spPr/>
    </dgm:pt>
  </dgm:ptLst>
  <dgm:cxnLst>
    <dgm:cxn modelId="{0CF41603-72C9-4C2E-85F8-3C804D5C748A}" srcId="{8F6F3C37-4FC6-489D-8B59-BDEB2C3A8009}" destId="{562FCF44-5438-42CF-8796-6120BCCAE15D}" srcOrd="1" destOrd="0" parTransId="{FBFEE217-4037-4B6B-AF2F-A5B9F9686891}" sibTransId="{DEA35584-0099-4305-ADFA-ECD8C93A91DD}"/>
    <dgm:cxn modelId="{179A1509-F309-4BDF-8C61-DB721717FE1C}" srcId="{5977B6F1-E677-43A4-8FD9-0E70A8240589}" destId="{8ACE4132-3735-4502-9414-A57BD99AD681}" srcOrd="1" destOrd="0" parTransId="{CCE63536-B074-4210-9BB6-1B05AE61D235}" sibTransId="{87399C64-5880-4A76-8998-72FB6987F23B}"/>
    <dgm:cxn modelId="{AEE3CB2F-AFB8-4365-A2AA-EE4B0182AFD4}" type="presOf" srcId="{4B39D367-F26A-4B43-98FD-A25176D75C69}" destId="{4D49B198-FE6B-4AD9-B578-B44B41EF552F}" srcOrd="0" destOrd="0" presId="urn:microsoft.com/office/officeart/2005/8/layout/hProcess4"/>
    <dgm:cxn modelId="{C80F2931-F795-4A32-8B41-A92738F12F5E}" type="presOf" srcId="{87399C64-5880-4A76-8998-72FB6987F23B}" destId="{08FA4778-5F29-4C48-B185-3CE1C07368CF}" srcOrd="0" destOrd="0" presId="urn:microsoft.com/office/officeart/2005/8/layout/hProcess4"/>
    <dgm:cxn modelId="{1F22243D-DB05-436F-A0A3-00FEE7E650D1}" type="presOf" srcId="{20E2DAEB-9BC1-47BF-B860-1D0789CE12DE}" destId="{1303FDA8-9DD3-44C9-A351-D36B2BA504B5}" srcOrd="0" destOrd="0" presId="urn:microsoft.com/office/officeart/2005/8/layout/hProcess4"/>
    <dgm:cxn modelId="{1483BE3E-96B8-45CA-ABC3-034FEA14A34F}" srcId="{8ACE4132-3735-4502-9414-A57BD99AD681}" destId="{20E2DAEB-9BC1-47BF-B860-1D0789CE12DE}" srcOrd="0" destOrd="0" parTransId="{BD316F38-5302-4DE1-8E4A-F9F08CBFB0F5}" sibTransId="{EBA856F0-8F53-47E4-8E1F-58DC7AC9B471}"/>
    <dgm:cxn modelId="{AAC9DF5B-5B78-4B77-8B20-AD759BD1C9A8}" srcId="{8ACE4132-3735-4502-9414-A57BD99AD681}" destId="{074EB6C3-D2D2-4655-9685-9834CAB2EBA8}" srcOrd="1" destOrd="0" parTransId="{FDC8DEF5-2431-43C4-872F-78B6EA450553}" sibTransId="{6507C278-3539-4636-9EE1-49F275BC302F}"/>
    <dgm:cxn modelId="{F220C35D-27ED-4094-91FF-8AF030680B86}" type="presOf" srcId="{CCEEF3BF-831C-4E91-BC4D-6DF623136739}" destId="{9FEFABB4-42A4-43DD-8D93-5BF42F91B1AB}" srcOrd="1" destOrd="2" presId="urn:microsoft.com/office/officeart/2005/8/layout/hProcess4"/>
    <dgm:cxn modelId="{468C6345-0C00-42C9-8347-2549A5EE3E8F}" srcId="{D61A0E10-907E-48A5-9244-8743E6B100D5}" destId="{4B39D367-F26A-4B43-98FD-A25176D75C69}" srcOrd="0" destOrd="0" parTransId="{55CE5775-E1E7-4E17-8B21-62097634192B}" sibTransId="{10A578FC-F417-4704-8964-F35FC4CBF98A}"/>
    <dgm:cxn modelId="{23F40F49-A566-478D-8708-74E788175634}" type="presOf" srcId="{5977B6F1-E677-43A4-8FD9-0E70A8240589}" destId="{82F0AD28-C071-4F24-9564-A79214263E51}" srcOrd="0" destOrd="0" presId="urn:microsoft.com/office/officeart/2005/8/layout/hProcess4"/>
    <dgm:cxn modelId="{87663769-CDEE-42AD-9CC5-843A2F708129}" srcId="{D61A0E10-907E-48A5-9244-8743E6B100D5}" destId="{C4DB70C5-0D0F-4441-A799-B05F04387914}" srcOrd="1" destOrd="0" parTransId="{964834FF-3419-4742-87D3-9400CA8DE807}" sibTransId="{8D1ED0C8-F24E-4320-ADAC-628B51C54398}"/>
    <dgm:cxn modelId="{C38E8A6E-34F0-41F9-AB0F-442525E1DEEB}" type="presOf" srcId="{C4DB70C5-0D0F-4441-A799-B05F04387914}" destId="{B6CC3D7E-056B-485F-AE93-B066840244C2}" srcOrd="1" destOrd="1" presId="urn:microsoft.com/office/officeart/2005/8/layout/hProcess4"/>
    <dgm:cxn modelId="{6392A96E-C619-4931-BAA1-3FA3960AD6AB}" srcId="{5977B6F1-E677-43A4-8FD9-0E70A8240589}" destId="{D61A0E10-907E-48A5-9244-8743E6B100D5}" srcOrd="2" destOrd="0" parTransId="{5539B025-86DB-47A6-9854-15286EDF352F}" sibTransId="{96C88774-6EBD-45C0-8788-78A32AB062F9}"/>
    <dgm:cxn modelId="{05413052-98C2-4963-B7EE-56C5C4798E72}" type="presOf" srcId="{C67660F5-99C8-44A1-B8B7-A37196D73636}" destId="{9FEFABB4-42A4-43DD-8D93-5BF42F91B1AB}" srcOrd="1" destOrd="0" presId="urn:microsoft.com/office/officeart/2005/8/layout/hProcess4"/>
    <dgm:cxn modelId="{6C2EE973-7616-4DF0-900F-68C4A4FEBD0C}" srcId="{8ACE4132-3735-4502-9414-A57BD99AD681}" destId="{BA6FA70C-D572-4FB1-A9A9-7E3AE3A834E2}" srcOrd="2" destOrd="0" parTransId="{FEB54C2D-7985-48E0-A7A6-B30AFCA93841}" sibTransId="{7A7E3D6E-3CBF-491E-86F3-40F49179C0FE}"/>
    <dgm:cxn modelId="{F641F378-3064-4FA1-B3A3-3D98399AE674}" type="presOf" srcId="{BA6FA70C-D572-4FB1-A9A9-7E3AE3A834E2}" destId="{4F1CE79D-F791-421C-B577-91F34695F871}" srcOrd="1" destOrd="2" presId="urn:microsoft.com/office/officeart/2005/8/layout/hProcess4"/>
    <dgm:cxn modelId="{E5313459-D6B7-4562-9EC0-487649C0E2D3}" type="presOf" srcId="{34A9411C-D5D1-4EC4-A705-504D51B6C9E3}" destId="{B6CC3D7E-056B-485F-AE93-B066840244C2}" srcOrd="1" destOrd="2" presId="urn:microsoft.com/office/officeart/2005/8/layout/hProcess4"/>
    <dgm:cxn modelId="{25FAA57A-3850-4E76-A9E6-4C907993FAC6}" srcId="{8F6F3C37-4FC6-489D-8B59-BDEB2C3A8009}" destId="{C67660F5-99C8-44A1-B8B7-A37196D73636}" srcOrd="0" destOrd="0" parTransId="{3074EDD1-7DC3-4951-8189-6EA37DED7312}" sibTransId="{B19F315B-9F96-4D52-A462-99607757A5A4}"/>
    <dgm:cxn modelId="{31F3EC7D-FBCF-48BB-A861-FA0734E49B56}" type="presOf" srcId="{8ACE4132-3735-4502-9414-A57BD99AD681}" destId="{C9130A74-D8AA-4E17-B5D8-8FC9572F2D90}" srcOrd="0" destOrd="0" presId="urn:microsoft.com/office/officeart/2005/8/layout/hProcess4"/>
    <dgm:cxn modelId="{D1E30F7F-7C16-4EAD-A0ED-267BE1C12150}" type="presOf" srcId="{562FCF44-5438-42CF-8796-6120BCCAE15D}" destId="{9FEFABB4-42A4-43DD-8D93-5BF42F91B1AB}" srcOrd="1" destOrd="1" presId="urn:microsoft.com/office/officeart/2005/8/layout/hProcess4"/>
    <dgm:cxn modelId="{30171A96-4030-4313-88AE-4CD44D40A117}" type="presOf" srcId="{4B39D367-F26A-4B43-98FD-A25176D75C69}" destId="{B6CC3D7E-056B-485F-AE93-B066840244C2}" srcOrd="1" destOrd="0" presId="urn:microsoft.com/office/officeart/2005/8/layout/hProcess4"/>
    <dgm:cxn modelId="{D0D7D999-79D8-4C7C-B185-27A8ABC550B0}" type="presOf" srcId="{34A9411C-D5D1-4EC4-A705-504D51B6C9E3}" destId="{4D49B198-FE6B-4AD9-B578-B44B41EF552F}" srcOrd="0" destOrd="2" presId="urn:microsoft.com/office/officeart/2005/8/layout/hProcess4"/>
    <dgm:cxn modelId="{0A847D9B-E604-49A5-920F-B39EFF3E692B}" type="presOf" srcId="{074EB6C3-D2D2-4655-9685-9834CAB2EBA8}" destId="{4F1CE79D-F791-421C-B577-91F34695F871}" srcOrd="1" destOrd="1" presId="urn:microsoft.com/office/officeart/2005/8/layout/hProcess4"/>
    <dgm:cxn modelId="{AFB6869F-9189-49D4-8871-1364F8A1C90D}" type="presOf" srcId="{BA6FA70C-D572-4FB1-A9A9-7E3AE3A834E2}" destId="{1303FDA8-9DD3-44C9-A351-D36B2BA504B5}" srcOrd="0" destOrd="2" presId="urn:microsoft.com/office/officeart/2005/8/layout/hProcess4"/>
    <dgm:cxn modelId="{473114A1-1257-4ADB-BB40-562C30367372}" type="presOf" srcId="{C67660F5-99C8-44A1-B8B7-A37196D73636}" destId="{4D3ADB3C-9CF5-4A83-9317-999692100055}" srcOrd="0" destOrd="0" presId="urn:microsoft.com/office/officeart/2005/8/layout/hProcess4"/>
    <dgm:cxn modelId="{EA48E6B5-C3AC-4320-BF3D-6800DE6036B4}" type="presOf" srcId="{8F6F3C37-4FC6-489D-8B59-BDEB2C3A8009}" destId="{DFAD5626-DD44-4BB1-905C-48D8A17437B3}" srcOrd="0" destOrd="0" presId="urn:microsoft.com/office/officeart/2005/8/layout/hProcess4"/>
    <dgm:cxn modelId="{87F94DBA-4D23-4F3B-B8D5-46F08ED6D8DF}" type="presOf" srcId="{CCEEF3BF-831C-4E91-BC4D-6DF623136739}" destId="{4D3ADB3C-9CF5-4A83-9317-999692100055}" srcOrd="0" destOrd="2" presId="urn:microsoft.com/office/officeart/2005/8/layout/hProcess4"/>
    <dgm:cxn modelId="{1692B4BB-D1D6-4CF8-9B25-24C70DB4F380}" type="presOf" srcId="{074EB6C3-D2D2-4655-9685-9834CAB2EBA8}" destId="{1303FDA8-9DD3-44C9-A351-D36B2BA504B5}" srcOrd="0" destOrd="1" presId="urn:microsoft.com/office/officeart/2005/8/layout/hProcess4"/>
    <dgm:cxn modelId="{00DA8AC1-43CC-4429-B6A4-BC0053524C9F}" srcId="{8F6F3C37-4FC6-489D-8B59-BDEB2C3A8009}" destId="{CCEEF3BF-831C-4E91-BC4D-6DF623136739}" srcOrd="2" destOrd="0" parTransId="{5247F9C9-18A2-4122-BB3E-9D4CF8FBE29D}" sibTransId="{8384B7D7-F616-415A-B56A-4A0EC6C34567}"/>
    <dgm:cxn modelId="{410A61CD-3FE0-4906-B213-33A3FBBC8BE3}" type="presOf" srcId="{661F9E7D-DD09-4521-ABD2-99448CE2ADCA}" destId="{F794913A-32BA-4C0B-9988-A07D37273AFB}" srcOrd="0" destOrd="0" presId="urn:microsoft.com/office/officeart/2005/8/layout/hProcess4"/>
    <dgm:cxn modelId="{72DD1DDC-02BE-439B-BE92-BE5BE64F1D97}" type="presOf" srcId="{C4DB70C5-0D0F-4441-A799-B05F04387914}" destId="{4D49B198-FE6B-4AD9-B578-B44B41EF552F}" srcOrd="0" destOrd="1" presId="urn:microsoft.com/office/officeart/2005/8/layout/hProcess4"/>
    <dgm:cxn modelId="{78E1CCDC-2FB6-416E-BE43-29A537951C11}" type="presOf" srcId="{D61A0E10-907E-48A5-9244-8743E6B100D5}" destId="{BC844D98-D161-4C40-BF00-8DF40CEAC944}" srcOrd="0" destOrd="0" presId="urn:microsoft.com/office/officeart/2005/8/layout/hProcess4"/>
    <dgm:cxn modelId="{5FB836DE-F6EE-4C65-AF94-C4F5A87518AC}" type="presOf" srcId="{20E2DAEB-9BC1-47BF-B860-1D0789CE12DE}" destId="{4F1CE79D-F791-421C-B577-91F34695F871}" srcOrd="1" destOrd="0" presId="urn:microsoft.com/office/officeart/2005/8/layout/hProcess4"/>
    <dgm:cxn modelId="{99E99FE1-7554-4505-A935-48B275B29715}" type="presOf" srcId="{562FCF44-5438-42CF-8796-6120BCCAE15D}" destId="{4D3ADB3C-9CF5-4A83-9317-999692100055}" srcOrd="0" destOrd="1" presId="urn:microsoft.com/office/officeart/2005/8/layout/hProcess4"/>
    <dgm:cxn modelId="{797137E7-ABA5-4EF5-BC82-C87A54C09304}" srcId="{D61A0E10-907E-48A5-9244-8743E6B100D5}" destId="{34A9411C-D5D1-4EC4-A705-504D51B6C9E3}" srcOrd="2" destOrd="0" parTransId="{D1DDB0E8-CAFE-4EB2-BF0D-782C0C9D3C6A}" sibTransId="{8F7B3E11-9E0B-460B-9D88-94A18F7A2CB7}"/>
    <dgm:cxn modelId="{948083F8-6EB0-4F57-96A4-1EA45AEB9BAB}" srcId="{5977B6F1-E677-43A4-8FD9-0E70A8240589}" destId="{8F6F3C37-4FC6-489D-8B59-BDEB2C3A8009}" srcOrd="0" destOrd="0" parTransId="{AAE5816C-DD7D-455B-B554-75B2FD8F3A22}" sibTransId="{661F9E7D-DD09-4521-ABD2-99448CE2ADCA}"/>
    <dgm:cxn modelId="{4F050DF4-C474-4AB5-B827-90936A2B387C}" type="presParOf" srcId="{82F0AD28-C071-4F24-9564-A79214263E51}" destId="{162C1411-1E16-4F5C-B09E-BB8A223F8465}" srcOrd="0" destOrd="0" presId="urn:microsoft.com/office/officeart/2005/8/layout/hProcess4"/>
    <dgm:cxn modelId="{102B70AF-C82A-4D7B-8C6F-30B0A90DC53E}" type="presParOf" srcId="{82F0AD28-C071-4F24-9564-A79214263E51}" destId="{13484CF6-E0B6-4478-9759-8355DFC8DDEB}" srcOrd="1" destOrd="0" presId="urn:microsoft.com/office/officeart/2005/8/layout/hProcess4"/>
    <dgm:cxn modelId="{75D32884-4984-48FF-9E3A-1E353A159A32}" type="presParOf" srcId="{82F0AD28-C071-4F24-9564-A79214263E51}" destId="{DD76C64D-549E-4880-8643-0685E72D051E}" srcOrd="2" destOrd="0" presId="urn:microsoft.com/office/officeart/2005/8/layout/hProcess4"/>
    <dgm:cxn modelId="{D8014C5C-5BF0-4391-BB9D-45D9FE50A612}" type="presParOf" srcId="{DD76C64D-549E-4880-8643-0685E72D051E}" destId="{167BF0F9-3BED-466E-B31E-448441036C72}" srcOrd="0" destOrd="0" presId="urn:microsoft.com/office/officeart/2005/8/layout/hProcess4"/>
    <dgm:cxn modelId="{ADFAD52D-F4E8-4719-8608-2D27BE40D620}" type="presParOf" srcId="{167BF0F9-3BED-466E-B31E-448441036C72}" destId="{4B108BA3-7B26-4542-AE29-48E1366A7EB6}" srcOrd="0" destOrd="0" presId="urn:microsoft.com/office/officeart/2005/8/layout/hProcess4"/>
    <dgm:cxn modelId="{00760207-B8C6-4FDD-8192-ECEE583C41F6}" type="presParOf" srcId="{167BF0F9-3BED-466E-B31E-448441036C72}" destId="{4D3ADB3C-9CF5-4A83-9317-999692100055}" srcOrd="1" destOrd="0" presId="urn:microsoft.com/office/officeart/2005/8/layout/hProcess4"/>
    <dgm:cxn modelId="{BDD9EE38-FF0A-48C0-B6AA-2CB5F273CAA3}" type="presParOf" srcId="{167BF0F9-3BED-466E-B31E-448441036C72}" destId="{9FEFABB4-42A4-43DD-8D93-5BF42F91B1AB}" srcOrd="2" destOrd="0" presId="urn:microsoft.com/office/officeart/2005/8/layout/hProcess4"/>
    <dgm:cxn modelId="{801FE770-2F01-435E-A197-7762A3D668A7}" type="presParOf" srcId="{167BF0F9-3BED-466E-B31E-448441036C72}" destId="{DFAD5626-DD44-4BB1-905C-48D8A17437B3}" srcOrd="3" destOrd="0" presId="urn:microsoft.com/office/officeart/2005/8/layout/hProcess4"/>
    <dgm:cxn modelId="{A3447AC2-8EB1-4A4D-A6B2-578B4BF4212B}" type="presParOf" srcId="{167BF0F9-3BED-466E-B31E-448441036C72}" destId="{1FD13E17-B36E-4DA0-8997-101794419144}" srcOrd="4" destOrd="0" presId="urn:microsoft.com/office/officeart/2005/8/layout/hProcess4"/>
    <dgm:cxn modelId="{9F38D25C-0F9B-4C18-ABF6-E4345A2FECCC}" type="presParOf" srcId="{DD76C64D-549E-4880-8643-0685E72D051E}" destId="{F794913A-32BA-4C0B-9988-A07D37273AFB}" srcOrd="1" destOrd="0" presId="urn:microsoft.com/office/officeart/2005/8/layout/hProcess4"/>
    <dgm:cxn modelId="{1752CDFD-95BD-4DB5-9ADA-C86E0C7D9CFC}" type="presParOf" srcId="{DD76C64D-549E-4880-8643-0685E72D051E}" destId="{BC25CAAC-36FC-49A9-8B00-2B124303AF0E}" srcOrd="2" destOrd="0" presId="urn:microsoft.com/office/officeart/2005/8/layout/hProcess4"/>
    <dgm:cxn modelId="{7BD91CC8-7335-4883-AE45-2A18DA38C146}" type="presParOf" srcId="{BC25CAAC-36FC-49A9-8B00-2B124303AF0E}" destId="{E5C149A6-FD36-455A-9468-522CE0E98BCA}" srcOrd="0" destOrd="0" presId="urn:microsoft.com/office/officeart/2005/8/layout/hProcess4"/>
    <dgm:cxn modelId="{953EFA85-F44E-44B4-9A6C-44A9B76F9C7D}" type="presParOf" srcId="{BC25CAAC-36FC-49A9-8B00-2B124303AF0E}" destId="{1303FDA8-9DD3-44C9-A351-D36B2BA504B5}" srcOrd="1" destOrd="0" presId="urn:microsoft.com/office/officeart/2005/8/layout/hProcess4"/>
    <dgm:cxn modelId="{7D8D65AB-B289-457B-BD56-3D66E4CB5EB0}" type="presParOf" srcId="{BC25CAAC-36FC-49A9-8B00-2B124303AF0E}" destId="{4F1CE79D-F791-421C-B577-91F34695F871}" srcOrd="2" destOrd="0" presId="urn:microsoft.com/office/officeart/2005/8/layout/hProcess4"/>
    <dgm:cxn modelId="{C966A249-B4B7-4EA9-A25E-A0EA55CE7176}" type="presParOf" srcId="{BC25CAAC-36FC-49A9-8B00-2B124303AF0E}" destId="{C9130A74-D8AA-4E17-B5D8-8FC9572F2D90}" srcOrd="3" destOrd="0" presId="urn:microsoft.com/office/officeart/2005/8/layout/hProcess4"/>
    <dgm:cxn modelId="{A8913C24-0304-4374-9590-F55B88065C35}" type="presParOf" srcId="{BC25CAAC-36FC-49A9-8B00-2B124303AF0E}" destId="{A6C64383-7EEC-427A-A01B-C758F2460223}" srcOrd="4" destOrd="0" presId="urn:microsoft.com/office/officeart/2005/8/layout/hProcess4"/>
    <dgm:cxn modelId="{7A38AF41-7F87-4744-B355-C3FEF9A51BCF}" type="presParOf" srcId="{DD76C64D-549E-4880-8643-0685E72D051E}" destId="{08FA4778-5F29-4C48-B185-3CE1C07368CF}" srcOrd="3" destOrd="0" presId="urn:microsoft.com/office/officeart/2005/8/layout/hProcess4"/>
    <dgm:cxn modelId="{7A013AE5-C7F8-4C40-B8E4-CD68ADBF3419}" type="presParOf" srcId="{DD76C64D-549E-4880-8643-0685E72D051E}" destId="{CBC1870E-FD4B-4F6D-9E7F-66189164B922}" srcOrd="4" destOrd="0" presId="urn:microsoft.com/office/officeart/2005/8/layout/hProcess4"/>
    <dgm:cxn modelId="{E9E897D2-0E89-4536-BB7A-4677CDD71CFC}" type="presParOf" srcId="{CBC1870E-FD4B-4F6D-9E7F-66189164B922}" destId="{793820A3-9A65-4B45-8ADD-E18680E2BD9F}" srcOrd="0" destOrd="0" presId="urn:microsoft.com/office/officeart/2005/8/layout/hProcess4"/>
    <dgm:cxn modelId="{12D11B7A-CC81-4E22-8225-F2CBB4B21450}" type="presParOf" srcId="{CBC1870E-FD4B-4F6D-9E7F-66189164B922}" destId="{4D49B198-FE6B-4AD9-B578-B44B41EF552F}" srcOrd="1" destOrd="0" presId="urn:microsoft.com/office/officeart/2005/8/layout/hProcess4"/>
    <dgm:cxn modelId="{7F7C51C0-8C76-41F4-96F6-B22C707C380E}" type="presParOf" srcId="{CBC1870E-FD4B-4F6D-9E7F-66189164B922}" destId="{B6CC3D7E-056B-485F-AE93-B066840244C2}" srcOrd="2" destOrd="0" presId="urn:microsoft.com/office/officeart/2005/8/layout/hProcess4"/>
    <dgm:cxn modelId="{B8A237DB-6FBE-4B16-9A28-D6DC8CAE671D}" type="presParOf" srcId="{CBC1870E-FD4B-4F6D-9E7F-66189164B922}" destId="{BC844D98-D161-4C40-BF00-8DF40CEAC944}" srcOrd="3" destOrd="0" presId="urn:microsoft.com/office/officeart/2005/8/layout/hProcess4"/>
    <dgm:cxn modelId="{F5E97065-4087-4BC9-86DA-5FB32B7E1E7F}" type="presParOf" srcId="{CBC1870E-FD4B-4F6D-9E7F-66189164B922}" destId="{899D00F3-6C36-410D-94D9-BB6B7E72552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9E3E9C-21F6-4804-9BB8-489C623550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B330EC-9E68-40C0-8E06-7A2EC3B4D891}">
      <dgm:prSet custT="1"/>
      <dgm:spPr/>
      <dgm:t>
        <a:bodyPr/>
        <a:lstStyle/>
        <a:p>
          <a:r>
            <a:rPr lang="en-US" sz="1600"/>
            <a:t>"The dept. is sometimes seen as separate from the library because of the physical separation."</a:t>
          </a:r>
        </a:p>
      </dgm:t>
    </dgm:pt>
    <dgm:pt modelId="{A7D9A6CB-2E89-442F-A9C6-B15F01C283F8}" type="parTrans" cxnId="{37C676F7-2C1A-4D43-9FE2-3B736A38E9E6}">
      <dgm:prSet/>
      <dgm:spPr/>
      <dgm:t>
        <a:bodyPr/>
        <a:lstStyle/>
        <a:p>
          <a:endParaRPr lang="en-US"/>
        </a:p>
      </dgm:t>
    </dgm:pt>
    <dgm:pt modelId="{ABC285AF-A530-4711-9FFE-C8F611C4F3B0}" type="sibTrans" cxnId="{37C676F7-2C1A-4D43-9FE2-3B736A38E9E6}">
      <dgm:prSet/>
      <dgm:spPr/>
      <dgm:t>
        <a:bodyPr/>
        <a:lstStyle/>
        <a:p>
          <a:endParaRPr lang="en-US"/>
        </a:p>
      </dgm:t>
    </dgm:pt>
    <dgm:pt modelId="{52743CFA-0A15-40EC-8B04-2752522CA8F7}">
      <dgm:prSet custT="1"/>
      <dgm:spPr/>
      <dgm:t>
        <a:bodyPr/>
        <a:lstStyle/>
        <a:p>
          <a:r>
            <a:rPr lang="en-US" sz="1600"/>
            <a:t>"Now that we have our own space, we have a stronger physical presence on campus."</a:t>
          </a:r>
        </a:p>
      </dgm:t>
    </dgm:pt>
    <dgm:pt modelId="{EF801918-05A2-4309-9584-10E3AE887A8E}" type="parTrans" cxnId="{2D26BC06-13C2-44C5-8F35-FFAEFC7248FA}">
      <dgm:prSet/>
      <dgm:spPr/>
      <dgm:t>
        <a:bodyPr/>
        <a:lstStyle/>
        <a:p>
          <a:endParaRPr lang="en-US"/>
        </a:p>
      </dgm:t>
    </dgm:pt>
    <dgm:pt modelId="{7ABB6C64-96A2-46BD-B3BF-05BAF0A6BFA5}" type="sibTrans" cxnId="{2D26BC06-13C2-44C5-8F35-FFAEFC7248FA}">
      <dgm:prSet/>
      <dgm:spPr/>
      <dgm:t>
        <a:bodyPr/>
        <a:lstStyle/>
        <a:p>
          <a:endParaRPr lang="en-US"/>
        </a:p>
      </dgm:t>
    </dgm:pt>
    <dgm:pt modelId="{CAD0334D-7B20-4934-AA82-7D7B05BFF4B2}">
      <dgm:prSet custT="1"/>
      <dgm:spPr/>
      <dgm:t>
        <a:bodyPr/>
        <a:lstStyle/>
        <a:p>
          <a:r>
            <a:rPr lang="en-US" sz="1600"/>
            <a:t>"If anything, I think leadership values me more."</a:t>
          </a:r>
        </a:p>
      </dgm:t>
    </dgm:pt>
    <dgm:pt modelId="{5CF4B272-9058-43EF-8CF9-3748B06EF941}" type="parTrans" cxnId="{3F7A4934-5034-4FAF-AA67-D5FE9157C6B7}">
      <dgm:prSet/>
      <dgm:spPr/>
      <dgm:t>
        <a:bodyPr/>
        <a:lstStyle/>
        <a:p>
          <a:endParaRPr lang="en-US"/>
        </a:p>
      </dgm:t>
    </dgm:pt>
    <dgm:pt modelId="{8519FE49-5E52-48F8-8F3F-546368C6A245}" type="sibTrans" cxnId="{3F7A4934-5034-4FAF-AA67-D5FE9157C6B7}">
      <dgm:prSet/>
      <dgm:spPr/>
      <dgm:t>
        <a:bodyPr/>
        <a:lstStyle/>
        <a:p>
          <a:endParaRPr lang="en-US"/>
        </a:p>
      </dgm:t>
    </dgm:pt>
    <dgm:pt modelId="{9F85378F-C9FD-48DC-B481-1E9749916936}">
      <dgm:prSet custT="1"/>
      <dgm:spPr/>
      <dgm:t>
        <a:bodyPr/>
        <a:lstStyle/>
        <a:p>
          <a:r>
            <a:rPr lang="en-US" sz="1600"/>
            <a:t>"The department we were in before understood us and our work. I feel like [the new department] doesn't even know we exist, let alone what we do or how to let us be part of the department."</a:t>
          </a:r>
        </a:p>
      </dgm:t>
    </dgm:pt>
    <dgm:pt modelId="{15199433-7EAB-4B5A-8278-5170B61CE13B}" type="parTrans" cxnId="{F6D66F7B-1A57-4E5B-8224-925E18B5C10F}">
      <dgm:prSet/>
      <dgm:spPr/>
      <dgm:t>
        <a:bodyPr/>
        <a:lstStyle/>
        <a:p>
          <a:endParaRPr lang="en-US"/>
        </a:p>
      </dgm:t>
    </dgm:pt>
    <dgm:pt modelId="{C7259855-3C41-4FE4-A145-E465A20F613B}" type="sibTrans" cxnId="{F6D66F7B-1A57-4E5B-8224-925E18B5C10F}">
      <dgm:prSet/>
      <dgm:spPr/>
      <dgm:t>
        <a:bodyPr/>
        <a:lstStyle/>
        <a:p>
          <a:endParaRPr lang="en-US"/>
        </a:p>
      </dgm:t>
    </dgm:pt>
    <dgm:pt modelId="{760E2604-45BB-45AB-81CE-8F73815D3A0C}">
      <dgm:prSet custT="1"/>
      <dgm:spPr/>
      <dgm:t>
        <a:bodyPr/>
        <a:lstStyle/>
        <a:p>
          <a:r>
            <a:rPr lang="en-US" sz="1600"/>
            <a:t>"I have not been seen as an equal to the other library managers."</a:t>
          </a:r>
        </a:p>
      </dgm:t>
    </dgm:pt>
    <dgm:pt modelId="{597F0CD9-46A3-45F5-8C6D-FF679FA3FFDF}" type="parTrans" cxnId="{46B1F7C3-284F-4C28-85CF-4666E019A09F}">
      <dgm:prSet/>
      <dgm:spPr/>
      <dgm:t>
        <a:bodyPr/>
        <a:lstStyle/>
        <a:p>
          <a:endParaRPr lang="en-US"/>
        </a:p>
      </dgm:t>
    </dgm:pt>
    <dgm:pt modelId="{E2FF6A14-2C17-4333-BEB8-F3A3BCF42C7B}" type="sibTrans" cxnId="{46B1F7C3-284F-4C28-85CF-4666E019A09F}">
      <dgm:prSet/>
      <dgm:spPr/>
      <dgm:t>
        <a:bodyPr/>
        <a:lstStyle/>
        <a:p>
          <a:endParaRPr lang="en-US"/>
        </a:p>
      </dgm:t>
    </dgm:pt>
    <dgm:pt modelId="{8379B82E-9D40-44D7-B0D0-710C0A7B1DFA}">
      <dgm:prSet custT="1"/>
      <dgm:spPr/>
      <dgm:t>
        <a:bodyPr/>
        <a:lstStyle/>
        <a:p>
          <a:r>
            <a:rPr lang="en-US" sz="1600"/>
            <a:t>"I had been perceived as an independent agent who happened to work within the library. I am now perceived as a member of the library, working to fulfill the library's mission."</a:t>
          </a:r>
        </a:p>
      </dgm:t>
    </dgm:pt>
    <dgm:pt modelId="{1D5A6520-71AB-48D6-9401-4CC317C2FD33}" type="parTrans" cxnId="{58D7C417-997A-4391-9C2F-5F376E1EA8CB}">
      <dgm:prSet/>
      <dgm:spPr/>
      <dgm:t>
        <a:bodyPr/>
        <a:lstStyle/>
        <a:p>
          <a:endParaRPr lang="en-US"/>
        </a:p>
      </dgm:t>
    </dgm:pt>
    <dgm:pt modelId="{6D8F7588-9DCF-4745-B092-26962E0FE526}" type="sibTrans" cxnId="{58D7C417-997A-4391-9C2F-5F376E1EA8CB}">
      <dgm:prSet/>
      <dgm:spPr/>
      <dgm:t>
        <a:bodyPr/>
        <a:lstStyle/>
        <a:p>
          <a:endParaRPr lang="en-US"/>
        </a:p>
      </dgm:t>
    </dgm:pt>
    <dgm:pt modelId="{04D7342E-2A61-4F15-BC41-4BE6741647BE}">
      <dgm:prSet custT="1"/>
      <dgm:spPr/>
      <dgm:t>
        <a:bodyPr/>
        <a:lstStyle/>
        <a:p>
          <a:r>
            <a:rPr lang="en-US" sz="1600"/>
            <a:t>"My role changes depending on who the manager is."</a:t>
          </a:r>
        </a:p>
      </dgm:t>
    </dgm:pt>
    <dgm:pt modelId="{23DC3876-12EA-49B7-B552-C823D40C35FA}" type="parTrans" cxnId="{A19628DC-6278-4677-9465-13E7D1E301C7}">
      <dgm:prSet/>
      <dgm:spPr/>
      <dgm:t>
        <a:bodyPr/>
        <a:lstStyle/>
        <a:p>
          <a:endParaRPr lang="en-US"/>
        </a:p>
      </dgm:t>
    </dgm:pt>
    <dgm:pt modelId="{38F4F985-92EC-4152-9FFA-36B39D6F033E}" type="sibTrans" cxnId="{A19628DC-6278-4677-9465-13E7D1E301C7}">
      <dgm:prSet/>
      <dgm:spPr/>
      <dgm:t>
        <a:bodyPr/>
        <a:lstStyle/>
        <a:p>
          <a:endParaRPr lang="en-US"/>
        </a:p>
      </dgm:t>
    </dgm:pt>
    <dgm:pt modelId="{D4370489-328C-4699-87FA-840DA71C082D}">
      <dgm:prSet/>
      <dgm:spPr/>
      <dgm:t>
        <a:bodyPr/>
        <a:lstStyle/>
        <a:p>
          <a:r>
            <a:rPr lang="en-US"/>
            <a:t>"I think being with Education provided the folks in that division with a different perception of how the Library &amp; Archives and its staff can operate within the institution, but now that we are back with Curatorial, the mission has shifted back to primarily that of serving the institution itself rather than our external audiences."</a:t>
          </a:r>
        </a:p>
      </dgm:t>
    </dgm:pt>
    <dgm:pt modelId="{2680D3F5-6431-4DF8-8B73-89ADD60E738B}" type="parTrans" cxnId="{EFD4742F-CDBD-4E11-9F55-46B382CC0D19}">
      <dgm:prSet/>
      <dgm:spPr/>
      <dgm:t>
        <a:bodyPr/>
        <a:lstStyle/>
        <a:p>
          <a:endParaRPr lang="en-US"/>
        </a:p>
      </dgm:t>
    </dgm:pt>
    <dgm:pt modelId="{EBAF4714-5C44-4952-AB22-47E2BE6ACB00}" type="sibTrans" cxnId="{EFD4742F-CDBD-4E11-9F55-46B382CC0D19}">
      <dgm:prSet/>
      <dgm:spPr/>
      <dgm:t>
        <a:bodyPr/>
        <a:lstStyle/>
        <a:p>
          <a:endParaRPr lang="en-US"/>
        </a:p>
      </dgm:t>
    </dgm:pt>
    <dgm:pt modelId="{771B5F62-E7B1-4BF7-95D4-3DBD543BBAE1}">
      <dgm:prSet phldr="0" custT="1"/>
      <dgm:spPr/>
      <dgm:t>
        <a:bodyPr/>
        <a:lstStyle/>
        <a:p>
          <a:pPr rtl="0"/>
          <a:r>
            <a:rPr lang="en-US" sz="1600">
              <a:latin typeface="Calibri Light" panose="020F0302020204030204"/>
            </a:rPr>
            <a:t>"</a:t>
          </a:r>
          <a:r>
            <a:rPr lang="en-US" sz="1600"/>
            <a:t>Can not discuss without trauma</a:t>
          </a:r>
          <a:r>
            <a:rPr lang="en-US" sz="1600">
              <a:latin typeface="Calibri Light" panose="020F0302020204030204"/>
            </a:rPr>
            <a:t>."</a:t>
          </a:r>
        </a:p>
      </dgm:t>
    </dgm:pt>
    <dgm:pt modelId="{562F6851-2A78-475A-B9C7-F9CBBD965C78}" type="parTrans" cxnId="{510958A8-7635-452C-A183-327B474E4D52}">
      <dgm:prSet/>
      <dgm:spPr/>
      <dgm:t>
        <a:bodyPr/>
        <a:lstStyle/>
        <a:p>
          <a:endParaRPr lang="en-US"/>
        </a:p>
      </dgm:t>
    </dgm:pt>
    <dgm:pt modelId="{638E0DE3-1247-43AA-859E-47F757A24D25}" type="sibTrans" cxnId="{510958A8-7635-452C-A183-327B474E4D52}">
      <dgm:prSet/>
      <dgm:spPr/>
      <dgm:t>
        <a:bodyPr/>
        <a:lstStyle/>
        <a:p>
          <a:endParaRPr lang="en-US"/>
        </a:p>
      </dgm:t>
    </dgm:pt>
    <dgm:pt modelId="{666038E4-BB95-46B1-BADA-9CCFA41B16F9}" type="pres">
      <dgm:prSet presAssocID="{A69E3E9C-21F6-4804-9BB8-489C6235504B}" presName="diagram" presStyleCnt="0">
        <dgm:presLayoutVars>
          <dgm:dir/>
          <dgm:resizeHandles val="exact"/>
        </dgm:presLayoutVars>
      </dgm:prSet>
      <dgm:spPr/>
    </dgm:pt>
    <dgm:pt modelId="{C2199683-B3A6-424D-93A5-B8341D673B6E}" type="pres">
      <dgm:prSet presAssocID="{44B330EC-9E68-40C0-8E06-7A2EC3B4D891}" presName="node" presStyleLbl="node1" presStyleIdx="0" presStyleCnt="9">
        <dgm:presLayoutVars>
          <dgm:bulletEnabled val="1"/>
        </dgm:presLayoutVars>
      </dgm:prSet>
      <dgm:spPr/>
    </dgm:pt>
    <dgm:pt modelId="{FF5FE5AB-C8AD-4BC2-8207-D3CF6BB9F929}" type="pres">
      <dgm:prSet presAssocID="{ABC285AF-A530-4711-9FFE-C8F611C4F3B0}" presName="sibTrans" presStyleCnt="0"/>
      <dgm:spPr/>
    </dgm:pt>
    <dgm:pt modelId="{3433AF7A-CA1D-4016-97AA-4577D2606478}" type="pres">
      <dgm:prSet presAssocID="{52743CFA-0A15-40EC-8B04-2752522CA8F7}" presName="node" presStyleLbl="node1" presStyleIdx="1" presStyleCnt="9">
        <dgm:presLayoutVars>
          <dgm:bulletEnabled val="1"/>
        </dgm:presLayoutVars>
      </dgm:prSet>
      <dgm:spPr/>
    </dgm:pt>
    <dgm:pt modelId="{C3533A89-9713-4D2A-B95B-9872DD72EA0A}" type="pres">
      <dgm:prSet presAssocID="{7ABB6C64-96A2-46BD-B3BF-05BAF0A6BFA5}" presName="sibTrans" presStyleCnt="0"/>
      <dgm:spPr/>
    </dgm:pt>
    <dgm:pt modelId="{29F7ED16-66DC-4E52-AB62-909CE4955BB0}" type="pres">
      <dgm:prSet presAssocID="{CAD0334D-7B20-4934-AA82-7D7B05BFF4B2}" presName="node" presStyleLbl="node1" presStyleIdx="2" presStyleCnt="9">
        <dgm:presLayoutVars>
          <dgm:bulletEnabled val="1"/>
        </dgm:presLayoutVars>
      </dgm:prSet>
      <dgm:spPr/>
    </dgm:pt>
    <dgm:pt modelId="{4A62BB99-CF28-41D6-ABE3-8BC18827B4FF}" type="pres">
      <dgm:prSet presAssocID="{8519FE49-5E52-48F8-8F3F-546368C6A245}" presName="sibTrans" presStyleCnt="0"/>
      <dgm:spPr/>
    </dgm:pt>
    <dgm:pt modelId="{459CAA46-D99F-4165-B7DC-67BF36E4A3E4}" type="pres">
      <dgm:prSet presAssocID="{9F85378F-C9FD-48DC-B481-1E9749916936}" presName="node" presStyleLbl="node1" presStyleIdx="3" presStyleCnt="9">
        <dgm:presLayoutVars>
          <dgm:bulletEnabled val="1"/>
        </dgm:presLayoutVars>
      </dgm:prSet>
      <dgm:spPr/>
    </dgm:pt>
    <dgm:pt modelId="{8FFEEF28-BBCF-4665-8189-B0797A0DF0C2}" type="pres">
      <dgm:prSet presAssocID="{C7259855-3C41-4FE4-A145-E465A20F613B}" presName="sibTrans" presStyleCnt="0"/>
      <dgm:spPr/>
    </dgm:pt>
    <dgm:pt modelId="{E873377C-3C14-47E3-AC3C-9E5F4A126F32}" type="pres">
      <dgm:prSet presAssocID="{760E2604-45BB-45AB-81CE-8F73815D3A0C}" presName="node" presStyleLbl="node1" presStyleIdx="4" presStyleCnt="9">
        <dgm:presLayoutVars>
          <dgm:bulletEnabled val="1"/>
        </dgm:presLayoutVars>
      </dgm:prSet>
      <dgm:spPr/>
    </dgm:pt>
    <dgm:pt modelId="{8FC6CD5D-56F5-4BC0-9D14-EBEF5825BD3F}" type="pres">
      <dgm:prSet presAssocID="{E2FF6A14-2C17-4333-BEB8-F3A3BCF42C7B}" presName="sibTrans" presStyleCnt="0"/>
      <dgm:spPr/>
    </dgm:pt>
    <dgm:pt modelId="{3AC13D92-4FFC-416E-BD97-0A3390880045}" type="pres">
      <dgm:prSet presAssocID="{8379B82E-9D40-44D7-B0D0-710C0A7B1DFA}" presName="node" presStyleLbl="node1" presStyleIdx="5" presStyleCnt="9">
        <dgm:presLayoutVars>
          <dgm:bulletEnabled val="1"/>
        </dgm:presLayoutVars>
      </dgm:prSet>
      <dgm:spPr/>
    </dgm:pt>
    <dgm:pt modelId="{79BDC8D2-6D02-41E3-AACD-EF76CD67CAEE}" type="pres">
      <dgm:prSet presAssocID="{6D8F7588-9DCF-4745-B092-26962E0FE526}" presName="sibTrans" presStyleCnt="0"/>
      <dgm:spPr/>
    </dgm:pt>
    <dgm:pt modelId="{9C81CED0-D1E1-461F-904F-94A79B79F491}" type="pres">
      <dgm:prSet presAssocID="{04D7342E-2A61-4F15-BC41-4BE6741647BE}" presName="node" presStyleLbl="node1" presStyleIdx="6" presStyleCnt="9">
        <dgm:presLayoutVars>
          <dgm:bulletEnabled val="1"/>
        </dgm:presLayoutVars>
      </dgm:prSet>
      <dgm:spPr/>
    </dgm:pt>
    <dgm:pt modelId="{3E7DE7AB-8B82-48AF-9A4F-C6BC43BEC677}" type="pres">
      <dgm:prSet presAssocID="{38F4F985-92EC-4152-9FFA-36B39D6F033E}" presName="sibTrans" presStyleCnt="0"/>
      <dgm:spPr/>
    </dgm:pt>
    <dgm:pt modelId="{1F31964F-3A89-487E-AD10-94D7866D4338}" type="pres">
      <dgm:prSet presAssocID="{D4370489-328C-4699-87FA-840DA71C082D}" presName="node" presStyleLbl="node1" presStyleIdx="7" presStyleCnt="9">
        <dgm:presLayoutVars>
          <dgm:bulletEnabled val="1"/>
        </dgm:presLayoutVars>
      </dgm:prSet>
      <dgm:spPr/>
    </dgm:pt>
    <dgm:pt modelId="{C4C1CB38-5A5D-41F1-8978-01DB7EB7E71B}" type="pres">
      <dgm:prSet presAssocID="{EBAF4714-5C44-4952-AB22-47E2BE6ACB00}" presName="sibTrans" presStyleCnt="0"/>
      <dgm:spPr/>
    </dgm:pt>
    <dgm:pt modelId="{6E1727EF-A73B-4819-862B-FBC213A5F664}" type="pres">
      <dgm:prSet presAssocID="{771B5F62-E7B1-4BF7-95D4-3DBD543BBAE1}" presName="node" presStyleLbl="node1" presStyleIdx="8" presStyleCnt="9">
        <dgm:presLayoutVars>
          <dgm:bulletEnabled val="1"/>
        </dgm:presLayoutVars>
      </dgm:prSet>
      <dgm:spPr/>
    </dgm:pt>
  </dgm:ptLst>
  <dgm:cxnLst>
    <dgm:cxn modelId="{2D26BC06-13C2-44C5-8F35-FFAEFC7248FA}" srcId="{A69E3E9C-21F6-4804-9BB8-489C6235504B}" destId="{52743CFA-0A15-40EC-8B04-2752522CA8F7}" srcOrd="1" destOrd="0" parTransId="{EF801918-05A2-4309-9584-10E3AE887A8E}" sibTransId="{7ABB6C64-96A2-46BD-B3BF-05BAF0A6BFA5}"/>
    <dgm:cxn modelId="{58D7C417-997A-4391-9C2F-5F376E1EA8CB}" srcId="{A69E3E9C-21F6-4804-9BB8-489C6235504B}" destId="{8379B82E-9D40-44D7-B0D0-710C0A7B1DFA}" srcOrd="5" destOrd="0" parTransId="{1D5A6520-71AB-48D6-9401-4CC317C2FD33}" sibTransId="{6D8F7588-9DCF-4745-B092-26962E0FE526}"/>
    <dgm:cxn modelId="{EFD4742F-CDBD-4E11-9F55-46B382CC0D19}" srcId="{A69E3E9C-21F6-4804-9BB8-489C6235504B}" destId="{D4370489-328C-4699-87FA-840DA71C082D}" srcOrd="7" destOrd="0" parTransId="{2680D3F5-6431-4DF8-8B73-89ADD60E738B}" sibTransId="{EBAF4714-5C44-4952-AB22-47E2BE6ACB00}"/>
    <dgm:cxn modelId="{3F7A4934-5034-4FAF-AA67-D5FE9157C6B7}" srcId="{A69E3E9C-21F6-4804-9BB8-489C6235504B}" destId="{CAD0334D-7B20-4934-AA82-7D7B05BFF4B2}" srcOrd="2" destOrd="0" parTransId="{5CF4B272-9058-43EF-8CF9-3748B06EF941}" sibTransId="{8519FE49-5E52-48F8-8F3F-546368C6A245}"/>
    <dgm:cxn modelId="{E26C723E-DCD2-4DD2-9C97-CD59BF77C21C}" type="presOf" srcId="{A69E3E9C-21F6-4804-9BB8-489C6235504B}" destId="{666038E4-BB95-46B1-BADA-9CCFA41B16F9}" srcOrd="0" destOrd="0" presId="urn:microsoft.com/office/officeart/2005/8/layout/default"/>
    <dgm:cxn modelId="{F6D66F7B-1A57-4E5B-8224-925E18B5C10F}" srcId="{A69E3E9C-21F6-4804-9BB8-489C6235504B}" destId="{9F85378F-C9FD-48DC-B481-1E9749916936}" srcOrd="3" destOrd="0" parTransId="{15199433-7EAB-4B5A-8278-5170B61CE13B}" sibTransId="{C7259855-3C41-4FE4-A145-E465A20F613B}"/>
    <dgm:cxn modelId="{4A2D547D-A8DC-4AD2-8691-E524622218CF}" type="presOf" srcId="{D4370489-328C-4699-87FA-840DA71C082D}" destId="{1F31964F-3A89-487E-AD10-94D7866D4338}" srcOrd="0" destOrd="0" presId="urn:microsoft.com/office/officeart/2005/8/layout/default"/>
    <dgm:cxn modelId="{B08E0A89-3CC0-4ADB-A83F-65AC4504D680}" type="presOf" srcId="{771B5F62-E7B1-4BF7-95D4-3DBD543BBAE1}" destId="{6E1727EF-A73B-4819-862B-FBC213A5F664}" srcOrd="0" destOrd="0" presId="urn:microsoft.com/office/officeart/2005/8/layout/default"/>
    <dgm:cxn modelId="{510958A8-7635-452C-A183-327B474E4D52}" srcId="{A69E3E9C-21F6-4804-9BB8-489C6235504B}" destId="{771B5F62-E7B1-4BF7-95D4-3DBD543BBAE1}" srcOrd="8" destOrd="0" parTransId="{562F6851-2A78-475A-B9C7-F9CBBD965C78}" sibTransId="{638E0DE3-1247-43AA-859E-47F757A24D25}"/>
    <dgm:cxn modelId="{099A9BAC-81F0-403B-AA6B-EE9D97CB5F1A}" type="presOf" srcId="{04D7342E-2A61-4F15-BC41-4BE6741647BE}" destId="{9C81CED0-D1E1-461F-904F-94A79B79F491}" srcOrd="0" destOrd="0" presId="urn:microsoft.com/office/officeart/2005/8/layout/default"/>
    <dgm:cxn modelId="{A4E4B0AE-D13A-4432-94CE-F66AF366CEE9}" type="presOf" srcId="{9F85378F-C9FD-48DC-B481-1E9749916936}" destId="{459CAA46-D99F-4165-B7DC-67BF36E4A3E4}" srcOrd="0" destOrd="0" presId="urn:microsoft.com/office/officeart/2005/8/layout/default"/>
    <dgm:cxn modelId="{46B1F7C3-284F-4C28-85CF-4666E019A09F}" srcId="{A69E3E9C-21F6-4804-9BB8-489C6235504B}" destId="{760E2604-45BB-45AB-81CE-8F73815D3A0C}" srcOrd="4" destOrd="0" parTransId="{597F0CD9-46A3-45F5-8C6D-FF679FA3FFDF}" sibTransId="{E2FF6A14-2C17-4333-BEB8-F3A3BCF42C7B}"/>
    <dgm:cxn modelId="{BD9CF5D7-3863-4EF2-B602-653C9CD13C9C}" type="presOf" srcId="{760E2604-45BB-45AB-81CE-8F73815D3A0C}" destId="{E873377C-3C14-47E3-AC3C-9E5F4A126F32}" srcOrd="0" destOrd="0" presId="urn:microsoft.com/office/officeart/2005/8/layout/default"/>
    <dgm:cxn modelId="{99F519D9-AF53-4329-8957-C7A955BA1DC7}" type="presOf" srcId="{44B330EC-9E68-40C0-8E06-7A2EC3B4D891}" destId="{C2199683-B3A6-424D-93A5-B8341D673B6E}" srcOrd="0" destOrd="0" presId="urn:microsoft.com/office/officeart/2005/8/layout/default"/>
    <dgm:cxn modelId="{A19628DC-6278-4677-9465-13E7D1E301C7}" srcId="{A69E3E9C-21F6-4804-9BB8-489C6235504B}" destId="{04D7342E-2A61-4F15-BC41-4BE6741647BE}" srcOrd="6" destOrd="0" parTransId="{23DC3876-12EA-49B7-B552-C823D40C35FA}" sibTransId="{38F4F985-92EC-4152-9FFA-36B39D6F033E}"/>
    <dgm:cxn modelId="{78D588E3-766A-42FF-9141-A450F3CEF198}" type="presOf" srcId="{CAD0334D-7B20-4934-AA82-7D7B05BFF4B2}" destId="{29F7ED16-66DC-4E52-AB62-909CE4955BB0}" srcOrd="0" destOrd="0" presId="urn:microsoft.com/office/officeart/2005/8/layout/default"/>
    <dgm:cxn modelId="{6BEF93F1-9FFA-4A1B-AE58-14BFBD2A621F}" type="presOf" srcId="{8379B82E-9D40-44D7-B0D0-710C0A7B1DFA}" destId="{3AC13D92-4FFC-416E-BD97-0A3390880045}" srcOrd="0" destOrd="0" presId="urn:microsoft.com/office/officeart/2005/8/layout/default"/>
    <dgm:cxn modelId="{37C676F7-2C1A-4D43-9FE2-3B736A38E9E6}" srcId="{A69E3E9C-21F6-4804-9BB8-489C6235504B}" destId="{44B330EC-9E68-40C0-8E06-7A2EC3B4D891}" srcOrd="0" destOrd="0" parTransId="{A7D9A6CB-2E89-442F-A9C6-B15F01C283F8}" sibTransId="{ABC285AF-A530-4711-9FFE-C8F611C4F3B0}"/>
    <dgm:cxn modelId="{ED1A76FB-AC60-40D5-B4D3-EEAF3EE1D96C}" type="presOf" srcId="{52743CFA-0A15-40EC-8B04-2752522CA8F7}" destId="{3433AF7A-CA1D-4016-97AA-4577D2606478}" srcOrd="0" destOrd="0" presId="urn:microsoft.com/office/officeart/2005/8/layout/default"/>
    <dgm:cxn modelId="{66DAD4E2-432B-440A-8C7D-00A6A081B23B}" type="presParOf" srcId="{666038E4-BB95-46B1-BADA-9CCFA41B16F9}" destId="{C2199683-B3A6-424D-93A5-B8341D673B6E}" srcOrd="0" destOrd="0" presId="urn:microsoft.com/office/officeart/2005/8/layout/default"/>
    <dgm:cxn modelId="{82487780-B204-4A77-A3A2-FA8A3C344DF3}" type="presParOf" srcId="{666038E4-BB95-46B1-BADA-9CCFA41B16F9}" destId="{FF5FE5AB-C8AD-4BC2-8207-D3CF6BB9F929}" srcOrd="1" destOrd="0" presId="urn:microsoft.com/office/officeart/2005/8/layout/default"/>
    <dgm:cxn modelId="{A47CBB07-A5E7-4F67-A789-90AE7FE4A38E}" type="presParOf" srcId="{666038E4-BB95-46B1-BADA-9CCFA41B16F9}" destId="{3433AF7A-CA1D-4016-97AA-4577D2606478}" srcOrd="2" destOrd="0" presId="urn:microsoft.com/office/officeart/2005/8/layout/default"/>
    <dgm:cxn modelId="{9D74789D-0BDC-497F-9C34-D5C17FB6CD74}" type="presParOf" srcId="{666038E4-BB95-46B1-BADA-9CCFA41B16F9}" destId="{C3533A89-9713-4D2A-B95B-9872DD72EA0A}" srcOrd="3" destOrd="0" presId="urn:microsoft.com/office/officeart/2005/8/layout/default"/>
    <dgm:cxn modelId="{C83DFC5A-0C1A-43F9-96A9-DA5248B87944}" type="presParOf" srcId="{666038E4-BB95-46B1-BADA-9CCFA41B16F9}" destId="{29F7ED16-66DC-4E52-AB62-909CE4955BB0}" srcOrd="4" destOrd="0" presId="urn:microsoft.com/office/officeart/2005/8/layout/default"/>
    <dgm:cxn modelId="{12D31D8C-908F-4BFC-A78A-315373ED8E38}" type="presParOf" srcId="{666038E4-BB95-46B1-BADA-9CCFA41B16F9}" destId="{4A62BB99-CF28-41D6-ABE3-8BC18827B4FF}" srcOrd="5" destOrd="0" presId="urn:microsoft.com/office/officeart/2005/8/layout/default"/>
    <dgm:cxn modelId="{04C0E34C-E548-4657-8385-9FA86EFF5CC0}" type="presParOf" srcId="{666038E4-BB95-46B1-BADA-9CCFA41B16F9}" destId="{459CAA46-D99F-4165-B7DC-67BF36E4A3E4}" srcOrd="6" destOrd="0" presId="urn:microsoft.com/office/officeart/2005/8/layout/default"/>
    <dgm:cxn modelId="{393A353E-13F4-4CA0-879E-D2F0B84E638E}" type="presParOf" srcId="{666038E4-BB95-46B1-BADA-9CCFA41B16F9}" destId="{8FFEEF28-BBCF-4665-8189-B0797A0DF0C2}" srcOrd="7" destOrd="0" presId="urn:microsoft.com/office/officeart/2005/8/layout/default"/>
    <dgm:cxn modelId="{E580C8D7-7173-48B3-B328-D245D7877C9A}" type="presParOf" srcId="{666038E4-BB95-46B1-BADA-9CCFA41B16F9}" destId="{E873377C-3C14-47E3-AC3C-9E5F4A126F32}" srcOrd="8" destOrd="0" presId="urn:microsoft.com/office/officeart/2005/8/layout/default"/>
    <dgm:cxn modelId="{AC9B46E7-2C95-43DE-A644-55BC5ECDEB5D}" type="presParOf" srcId="{666038E4-BB95-46B1-BADA-9CCFA41B16F9}" destId="{8FC6CD5D-56F5-4BC0-9D14-EBEF5825BD3F}" srcOrd="9" destOrd="0" presId="urn:microsoft.com/office/officeart/2005/8/layout/default"/>
    <dgm:cxn modelId="{00494311-73AE-4DEC-9CA3-AA4FA770179F}" type="presParOf" srcId="{666038E4-BB95-46B1-BADA-9CCFA41B16F9}" destId="{3AC13D92-4FFC-416E-BD97-0A3390880045}" srcOrd="10" destOrd="0" presId="urn:microsoft.com/office/officeart/2005/8/layout/default"/>
    <dgm:cxn modelId="{4212E4DC-783B-4831-88A0-75BBB3392047}" type="presParOf" srcId="{666038E4-BB95-46B1-BADA-9CCFA41B16F9}" destId="{79BDC8D2-6D02-41E3-AACD-EF76CD67CAEE}" srcOrd="11" destOrd="0" presId="urn:microsoft.com/office/officeart/2005/8/layout/default"/>
    <dgm:cxn modelId="{F1263E85-6D1C-485A-B742-636ED25C7EAC}" type="presParOf" srcId="{666038E4-BB95-46B1-BADA-9CCFA41B16F9}" destId="{9C81CED0-D1E1-461F-904F-94A79B79F491}" srcOrd="12" destOrd="0" presId="urn:microsoft.com/office/officeart/2005/8/layout/default"/>
    <dgm:cxn modelId="{986CCBE4-6847-43BA-8D0A-F3A980314219}" type="presParOf" srcId="{666038E4-BB95-46B1-BADA-9CCFA41B16F9}" destId="{3E7DE7AB-8B82-48AF-9A4F-C6BC43BEC677}" srcOrd="13" destOrd="0" presId="urn:microsoft.com/office/officeart/2005/8/layout/default"/>
    <dgm:cxn modelId="{F28AC771-39CF-41A8-9EB6-FBEC3420784E}" type="presParOf" srcId="{666038E4-BB95-46B1-BADA-9CCFA41B16F9}" destId="{1F31964F-3A89-487E-AD10-94D7866D4338}" srcOrd="14" destOrd="0" presId="urn:microsoft.com/office/officeart/2005/8/layout/default"/>
    <dgm:cxn modelId="{DA4F78D3-B921-45FC-B90C-8B8CBA0D6E2B}" type="presParOf" srcId="{666038E4-BB95-46B1-BADA-9CCFA41B16F9}" destId="{C4C1CB38-5A5D-41F1-8978-01DB7EB7E71B}" srcOrd="15" destOrd="0" presId="urn:microsoft.com/office/officeart/2005/8/layout/default"/>
    <dgm:cxn modelId="{F3907740-4191-4B66-B849-7DD670CC1D58}" type="presParOf" srcId="{666038E4-BB95-46B1-BADA-9CCFA41B16F9}" destId="{6E1727EF-A73B-4819-862B-FBC213A5F66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ADB3C-9CF5-4A83-9317-999692100055}">
      <dsp:nvSpPr>
        <dsp:cNvPr id="0" name=""/>
        <dsp:cNvSpPr/>
      </dsp:nvSpPr>
      <dsp:spPr>
        <a:xfrm>
          <a:off x="459" y="1414100"/>
          <a:ext cx="2776340" cy="22898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Calibri Light" panose="020F0302020204030204"/>
            </a:rPr>
            <a:t>Positioning of archives</a:t>
          </a:r>
          <a:endParaRPr lang="en-US" sz="2000" kern="1200"/>
        </a:p>
        <a:p>
          <a:pPr marL="228600" lvl="1" indent="-228600" algn="l" defTabSz="889000" rtl="0">
            <a:lnSpc>
              <a:spcPct val="90000"/>
            </a:lnSpc>
            <a:spcBef>
              <a:spcPct val="0"/>
            </a:spcBef>
            <a:spcAft>
              <a:spcPct val="15000"/>
            </a:spcAft>
            <a:buChar char="•"/>
          </a:pPr>
          <a:r>
            <a:rPr lang="en-US" sz="2000" kern="1200">
              <a:latin typeface="Calibri Light" panose="020F0302020204030204"/>
            </a:rPr>
            <a:t>Corollation between Univ. Archives and Records Mgmt</a:t>
          </a:r>
        </a:p>
        <a:p>
          <a:pPr marL="228600" lvl="1" indent="-228600" algn="l" defTabSz="889000">
            <a:lnSpc>
              <a:spcPct val="90000"/>
            </a:lnSpc>
            <a:spcBef>
              <a:spcPct val="0"/>
            </a:spcBef>
            <a:spcAft>
              <a:spcPct val="15000"/>
            </a:spcAft>
            <a:buChar char="•"/>
          </a:pPr>
          <a:r>
            <a:rPr lang="en-US" sz="2000" kern="1200">
              <a:latin typeface="Calibri Light" panose="020F0302020204030204"/>
            </a:rPr>
            <a:t>Radical collaboration</a:t>
          </a:r>
          <a:endParaRPr lang="en-US" sz="2000" kern="1200"/>
        </a:p>
      </dsp:txBody>
      <dsp:txXfrm>
        <a:off x="53156" y="1466797"/>
        <a:ext cx="2670946" cy="1693813"/>
      </dsp:txXfrm>
    </dsp:sp>
    <dsp:sp modelId="{F794913A-32BA-4C0B-9988-A07D37273AFB}">
      <dsp:nvSpPr>
        <dsp:cNvPr id="0" name=""/>
        <dsp:cNvSpPr/>
      </dsp:nvSpPr>
      <dsp:spPr>
        <a:xfrm>
          <a:off x="1559146" y="1953938"/>
          <a:ext cx="3069979" cy="3069979"/>
        </a:xfrm>
        <a:prstGeom prst="leftCircularArrow">
          <a:avLst>
            <a:gd name="adj1" fmla="val 3181"/>
            <a:gd name="adj2" fmla="val 391691"/>
            <a:gd name="adj3" fmla="val 2167202"/>
            <a:gd name="adj4" fmla="val 9024489"/>
            <a:gd name="adj5" fmla="val 371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D5626-DD44-4BB1-905C-48D8A17437B3}">
      <dsp:nvSpPr>
        <dsp:cNvPr id="0" name=""/>
        <dsp:cNvSpPr/>
      </dsp:nvSpPr>
      <dsp:spPr>
        <a:xfrm>
          <a:off x="617423" y="3213307"/>
          <a:ext cx="2467857" cy="9813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Research</a:t>
          </a:r>
          <a:r>
            <a:rPr lang="en-US" sz="2700" b="0" i="0" u="none" strike="noStrike" kern="1200" cap="none" baseline="0" noProof="0">
              <a:latin typeface="Calibri Light"/>
              <a:cs typeface="Calibri Light"/>
            </a:rPr>
            <a:t> </a:t>
          </a:r>
          <a:r>
            <a:rPr lang="en-US" sz="2700" kern="1200">
              <a:latin typeface="Calibri Light" panose="020F0302020204030204"/>
            </a:rPr>
            <a:t>Forum 2019</a:t>
          </a:r>
          <a:endParaRPr lang="en-US" sz="2700" kern="1200"/>
        </a:p>
      </dsp:txBody>
      <dsp:txXfrm>
        <a:off x="646167" y="3242051"/>
        <a:ext cx="2410369" cy="923897"/>
      </dsp:txXfrm>
    </dsp:sp>
    <dsp:sp modelId="{1303FDA8-9DD3-44C9-A351-D36B2BA504B5}">
      <dsp:nvSpPr>
        <dsp:cNvPr id="0" name=""/>
        <dsp:cNvSpPr/>
      </dsp:nvSpPr>
      <dsp:spPr>
        <a:xfrm>
          <a:off x="3550288" y="1414100"/>
          <a:ext cx="2776340" cy="228989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Calibri Light" panose="020F0302020204030204"/>
            </a:rPr>
            <a:t>Radical collaboration</a:t>
          </a:r>
          <a:endParaRPr lang="en-US" sz="2000" kern="1200"/>
        </a:p>
        <a:p>
          <a:pPr marL="228600" lvl="1" indent="-228600" algn="l" defTabSz="889000" rtl="0">
            <a:lnSpc>
              <a:spcPct val="90000"/>
            </a:lnSpc>
            <a:spcBef>
              <a:spcPct val="0"/>
            </a:spcBef>
            <a:spcAft>
              <a:spcPct val="15000"/>
            </a:spcAft>
            <a:buChar char="•"/>
          </a:pPr>
          <a:r>
            <a:rPr lang="en-US" sz="2000" kern="1200">
              <a:latin typeface="Calibri Light" panose="020F0302020204030204"/>
            </a:rPr>
            <a:t>Professional identity</a:t>
          </a:r>
          <a:endParaRPr lang="en-US" sz="2000" kern="1200"/>
        </a:p>
        <a:p>
          <a:pPr marL="228600" lvl="1" indent="-228600" algn="l" defTabSz="889000" rtl="0">
            <a:lnSpc>
              <a:spcPct val="90000"/>
            </a:lnSpc>
            <a:spcBef>
              <a:spcPct val="0"/>
            </a:spcBef>
            <a:spcAft>
              <a:spcPct val="15000"/>
            </a:spcAft>
            <a:buChar char="•"/>
          </a:pPr>
          <a:r>
            <a:rPr lang="en-US" sz="2000" kern="1200">
              <a:latin typeface="Calibri Light" panose="020F0302020204030204"/>
            </a:rPr>
            <a:t>Organizational structure</a:t>
          </a:r>
        </a:p>
      </dsp:txBody>
      <dsp:txXfrm>
        <a:off x="3602985" y="1957489"/>
        <a:ext cx="2670946" cy="1693813"/>
      </dsp:txXfrm>
    </dsp:sp>
    <dsp:sp modelId="{08FA4778-5F29-4C48-B185-3CE1C07368CF}">
      <dsp:nvSpPr>
        <dsp:cNvPr id="0" name=""/>
        <dsp:cNvSpPr/>
      </dsp:nvSpPr>
      <dsp:spPr>
        <a:xfrm>
          <a:off x="5085839" y="4397"/>
          <a:ext cx="3424733" cy="3424733"/>
        </a:xfrm>
        <a:prstGeom prst="circularArrow">
          <a:avLst>
            <a:gd name="adj1" fmla="val 2851"/>
            <a:gd name="adj2" fmla="val 348406"/>
            <a:gd name="adj3" fmla="val 19476083"/>
            <a:gd name="adj4" fmla="val 12575511"/>
            <a:gd name="adj5" fmla="val 33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30A74-D8AA-4E17-B5D8-8FC9572F2D90}">
      <dsp:nvSpPr>
        <dsp:cNvPr id="0" name=""/>
        <dsp:cNvSpPr/>
      </dsp:nvSpPr>
      <dsp:spPr>
        <a:xfrm>
          <a:off x="4167253" y="923407"/>
          <a:ext cx="2467857" cy="9813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Discussion and lit review</a:t>
          </a:r>
          <a:endParaRPr lang="en-US" sz="2700" kern="1200"/>
        </a:p>
      </dsp:txBody>
      <dsp:txXfrm>
        <a:off x="4195997" y="952151"/>
        <a:ext cx="2410369" cy="923897"/>
      </dsp:txXfrm>
    </dsp:sp>
    <dsp:sp modelId="{4D49B198-FE6B-4AD9-B578-B44B41EF552F}">
      <dsp:nvSpPr>
        <dsp:cNvPr id="0" name=""/>
        <dsp:cNvSpPr/>
      </dsp:nvSpPr>
      <dsp:spPr>
        <a:xfrm>
          <a:off x="7100118" y="1414100"/>
          <a:ext cx="2776340" cy="22898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Calibri Light" panose="020F0302020204030204"/>
            </a:rPr>
            <a:t>Professional identity</a:t>
          </a:r>
          <a:endParaRPr lang="en-US" sz="2000" kern="1200"/>
        </a:p>
        <a:p>
          <a:pPr marL="228600" lvl="1" indent="-228600" algn="l" defTabSz="889000">
            <a:lnSpc>
              <a:spcPct val="90000"/>
            </a:lnSpc>
            <a:spcBef>
              <a:spcPct val="0"/>
            </a:spcBef>
            <a:spcAft>
              <a:spcPct val="15000"/>
            </a:spcAft>
            <a:buChar char="•"/>
          </a:pPr>
          <a:r>
            <a:rPr lang="en-US" sz="2000" kern="1200">
              <a:latin typeface="Calibri Light" panose="020F0302020204030204"/>
            </a:rPr>
            <a:t>Perception</a:t>
          </a:r>
          <a:endParaRPr lang="en-US" sz="2000" kern="1200"/>
        </a:p>
        <a:p>
          <a:pPr marL="228600" lvl="1" indent="-228600" algn="l" defTabSz="889000" rtl="0">
            <a:lnSpc>
              <a:spcPct val="90000"/>
            </a:lnSpc>
            <a:spcBef>
              <a:spcPct val="0"/>
            </a:spcBef>
            <a:spcAft>
              <a:spcPct val="15000"/>
            </a:spcAft>
            <a:buChar char="•"/>
          </a:pPr>
          <a:r>
            <a:rPr lang="en-US" sz="2000" kern="1200">
              <a:latin typeface="Calibri Light" panose="020F0302020204030204"/>
            </a:rPr>
            <a:t>Organizational shifts</a:t>
          </a:r>
        </a:p>
      </dsp:txBody>
      <dsp:txXfrm>
        <a:off x="7152815" y="1466797"/>
        <a:ext cx="2670946" cy="1693813"/>
      </dsp:txXfrm>
    </dsp:sp>
    <dsp:sp modelId="{BC844D98-D161-4C40-BF00-8DF40CEAC944}">
      <dsp:nvSpPr>
        <dsp:cNvPr id="0" name=""/>
        <dsp:cNvSpPr/>
      </dsp:nvSpPr>
      <dsp:spPr>
        <a:xfrm>
          <a:off x="7717082" y="3213307"/>
          <a:ext cx="2467857" cy="9813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latin typeface="Calibri Light" panose="020F0302020204030204"/>
            </a:rPr>
            <a:t>Survey</a:t>
          </a:r>
          <a:endParaRPr lang="en-US" sz="2700" kern="1200"/>
        </a:p>
      </dsp:txBody>
      <dsp:txXfrm>
        <a:off x="7745826" y="3242051"/>
        <a:ext cx="2410369" cy="923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9683-B3A6-424D-93A5-B8341D673B6E}">
      <dsp:nvSpPr>
        <dsp:cNvPr id="0" name=""/>
        <dsp:cNvSpPr/>
      </dsp:nvSpPr>
      <dsp:spPr>
        <a:xfrm>
          <a:off x="1240239" y="1470"/>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dept. is sometimes seen as separate from the library because of the physical separation."</a:t>
          </a:r>
        </a:p>
      </dsp:txBody>
      <dsp:txXfrm>
        <a:off x="1240239" y="1470"/>
        <a:ext cx="2718483" cy="1631090"/>
      </dsp:txXfrm>
    </dsp:sp>
    <dsp:sp modelId="{3433AF7A-CA1D-4016-97AA-4577D2606478}">
      <dsp:nvSpPr>
        <dsp:cNvPr id="0" name=""/>
        <dsp:cNvSpPr/>
      </dsp:nvSpPr>
      <dsp:spPr>
        <a:xfrm>
          <a:off x="4230572" y="1470"/>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"Now that we have our own space, we have a stronger physical presence on campus."</a:t>
          </a:r>
        </a:p>
      </dsp:txBody>
      <dsp:txXfrm>
        <a:off x="4230572" y="1470"/>
        <a:ext cx="2718483" cy="1631090"/>
      </dsp:txXfrm>
    </dsp:sp>
    <dsp:sp modelId="{29F7ED16-66DC-4E52-AB62-909CE4955BB0}">
      <dsp:nvSpPr>
        <dsp:cNvPr id="0" name=""/>
        <dsp:cNvSpPr/>
      </dsp:nvSpPr>
      <dsp:spPr>
        <a:xfrm>
          <a:off x="7220904" y="1470"/>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anything, I think leadership values me more."</a:t>
          </a:r>
        </a:p>
      </dsp:txBody>
      <dsp:txXfrm>
        <a:off x="7220904" y="1470"/>
        <a:ext cx="2718483" cy="1631090"/>
      </dsp:txXfrm>
    </dsp:sp>
    <dsp:sp modelId="{459CAA46-D99F-4165-B7DC-67BF36E4A3E4}">
      <dsp:nvSpPr>
        <dsp:cNvPr id="0" name=""/>
        <dsp:cNvSpPr/>
      </dsp:nvSpPr>
      <dsp:spPr>
        <a:xfrm>
          <a:off x="1240239" y="1904409"/>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department we were in before understood us and our work. I feel like [the new department] doesn't even know we exist, let alone what we do or how to let us be part of the department."</a:t>
          </a:r>
        </a:p>
      </dsp:txBody>
      <dsp:txXfrm>
        <a:off x="1240239" y="1904409"/>
        <a:ext cx="2718483" cy="1631090"/>
      </dsp:txXfrm>
    </dsp:sp>
    <dsp:sp modelId="{E873377C-3C14-47E3-AC3C-9E5F4A126F32}">
      <dsp:nvSpPr>
        <dsp:cNvPr id="0" name=""/>
        <dsp:cNvSpPr/>
      </dsp:nvSpPr>
      <dsp:spPr>
        <a:xfrm>
          <a:off x="4230572" y="1904409"/>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 have not been seen as an equal to the other library managers."</a:t>
          </a:r>
        </a:p>
      </dsp:txBody>
      <dsp:txXfrm>
        <a:off x="4230572" y="1904409"/>
        <a:ext cx="2718483" cy="1631090"/>
      </dsp:txXfrm>
    </dsp:sp>
    <dsp:sp modelId="{3AC13D92-4FFC-416E-BD97-0A3390880045}">
      <dsp:nvSpPr>
        <dsp:cNvPr id="0" name=""/>
        <dsp:cNvSpPr/>
      </dsp:nvSpPr>
      <dsp:spPr>
        <a:xfrm>
          <a:off x="7220904" y="1904409"/>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 had been perceived as an independent agent who happened to work within the library. I am now perceived as a member of the library, working to fulfill the library's mission."</a:t>
          </a:r>
        </a:p>
      </dsp:txBody>
      <dsp:txXfrm>
        <a:off x="7220904" y="1904409"/>
        <a:ext cx="2718483" cy="1631090"/>
      </dsp:txXfrm>
    </dsp:sp>
    <dsp:sp modelId="{9C81CED0-D1E1-461F-904F-94A79B79F491}">
      <dsp:nvSpPr>
        <dsp:cNvPr id="0" name=""/>
        <dsp:cNvSpPr/>
      </dsp:nvSpPr>
      <dsp:spPr>
        <a:xfrm>
          <a:off x="1240239" y="3807348"/>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"My role changes depending on who the manager is."</a:t>
          </a:r>
        </a:p>
      </dsp:txBody>
      <dsp:txXfrm>
        <a:off x="1240239" y="3807348"/>
        <a:ext cx="2718483" cy="1631090"/>
      </dsp:txXfrm>
    </dsp:sp>
    <dsp:sp modelId="{1F31964F-3A89-487E-AD10-94D7866D4338}">
      <dsp:nvSpPr>
        <dsp:cNvPr id="0" name=""/>
        <dsp:cNvSpPr/>
      </dsp:nvSpPr>
      <dsp:spPr>
        <a:xfrm>
          <a:off x="4230572" y="3807348"/>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 think being with Education provided the folks in that division with a different perception of how the Library &amp; Archives and its staff can operate within the institution, but now that we are back with Curatorial, the mission has shifted back to primarily that of serving the institution itself rather than our external audiences."</a:t>
          </a:r>
        </a:p>
      </dsp:txBody>
      <dsp:txXfrm>
        <a:off x="4230572" y="3807348"/>
        <a:ext cx="2718483" cy="1631090"/>
      </dsp:txXfrm>
    </dsp:sp>
    <dsp:sp modelId="{6E1727EF-A73B-4819-862B-FBC213A5F664}">
      <dsp:nvSpPr>
        <dsp:cNvPr id="0" name=""/>
        <dsp:cNvSpPr/>
      </dsp:nvSpPr>
      <dsp:spPr>
        <a:xfrm>
          <a:off x="7220904" y="3807348"/>
          <a:ext cx="2718483" cy="163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a:t>
          </a:r>
          <a:r>
            <a:rPr lang="en-US" sz="1600" kern="1200"/>
            <a:t>Can not discuss without trauma</a:t>
          </a:r>
          <a:r>
            <a:rPr lang="en-US" sz="1600" kern="1200">
              <a:latin typeface="Calibri Light" panose="020F0302020204030204"/>
            </a:rPr>
            <a:t>."</a:t>
          </a:r>
        </a:p>
      </dsp:txBody>
      <dsp:txXfrm>
        <a:off x="7220904" y="3807348"/>
        <a:ext cx="2718483" cy="16310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1CC80-1176-4BB1-969D-5F0A08AC5DF1}" type="datetimeFigureOut">
              <a:rPr lang="en-US"/>
              <a:t>8/4/2020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ED2CF-40D3-4202-B291-C14777DBE618}" type="slidenum">
              <a:rPr lang="en-US"/>
              <a:t>‹#›</a:t>
            </a:fld>
            <a:endParaRPr lang="en-US"/>
          </a:p>
        </p:txBody>
      </p:sp>
    </p:spTree>
    <p:extLst>
      <p:ext uri="{BB962C8B-B14F-4D97-AF65-F5344CB8AC3E}">
        <p14:creationId xmlns:p14="http://schemas.microsoft.com/office/powerpoint/2010/main" val="100174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SAA RF last year</a:t>
            </a:r>
          </a:p>
          <a:p>
            <a:pPr marL="285750" indent="-285750">
              <a:lnSpc>
                <a:spcPct val="90000"/>
              </a:lnSpc>
              <a:spcBef>
                <a:spcPts val="1000"/>
              </a:spcBef>
              <a:buFont typeface="Arial"/>
              <a:buChar char="•"/>
            </a:pPr>
            <a:r>
              <a:rPr lang="en-US"/>
              <a:t>Nancy, Ashley</a:t>
            </a:r>
          </a:p>
          <a:p>
            <a:pPr marL="285750" indent="-285750">
              <a:lnSpc>
                <a:spcPct val="90000"/>
              </a:lnSpc>
              <a:spcBef>
                <a:spcPts val="1000"/>
              </a:spcBef>
              <a:buFont typeface="Arial"/>
              <a:buChar char="•"/>
            </a:pPr>
            <a:r>
              <a:rPr lang="en-US"/>
              <a:t>Kari's presentation</a:t>
            </a:r>
          </a:p>
        </p:txBody>
      </p:sp>
      <p:sp>
        <p:nvSpPr>
          <p:cNvPr id="4" name="Slide Number Placeholder 3"/>
          <p:cNvSpPr>
            <a:spLocks noGrp="1"/>
          </p:cNvSpPr>
          <p:nvPr>
            <p:ph type="sldNum" sz="quarter" idx="5"/>
          </p:nvPr>
        </p:nvSpPr>
        <p:spPr/>
        <p:txBody>
          <a:bodyPr/>
          <a:lstStyle/>
          <a:p>
            <a:fld id="{049ED2CF-40D3-4202-B291-C14777DBE618}" type="slidenum">
              <a:rPr lang="en-US"/>
              <a:t>2</a:t>
            </a:fld>
            <a:endParaRPr lang="en-US"/>
          </a:p>
        </p:txBody>
      </p:sp>
    </p:spTree>
    <p:extLst>
      <p:ext uri="{BB962C8B-B14F-4D97-AF65-F5344CB8AC3E}">
        <p14:creationId xmlns:p14="http://schemas.microsoft.com/office/powerpoint/2010/main" val="394367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Please explain how you believe your job title does or does not reflect your professional identity.</a:t>
            </a:r>
            <a:endParaRPr lang="en-US"/>
          </a:p>
        </p:txBody>
      </p:sp>
      <p:sp>
        <p:nvSpPr>
          <p:cNvPr id="4" name="Slide Number Placeholder 3"/>
          <p:cNvSpPr>
            <a:spLocks noGrp="1"/>
          </p:cNvSpPr>
          <p:nvPr>
            <p:ph type="sldNum" sz="quarter" idx="5"/>
          </p:nvPr>
        </p:nvSpPr>
        <p:spPr/>
        <p:txBody>
          <a:bodyPr/>
          <a:lstStyle/>
          <a:p>
            <a:fld id="{049ED2CF-40D3-4202-B291-C14777DBE618}" type="slidenum">
              <a:rPr lang="en-US"/>
              <a:t>11</a:t>
            </a:fld>
            <a:endParaRPr lang="en-US"/>
          </a:p>
        </p:txBody>
      </p:sp>
    </p:spTree>
    <p:extLst>
      <p:ext uri="{BB962C8B-B14F-4D97-AF65-F5344CB8AC3E}">
        <p14:creationId xmlns:p14="http://schemas.microsoft.com/office/powerpoint/2010/main" val="130151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373352" y="234110"/>
            <a:ext cx="7259086" cy="3466213"/>
          </a:xfrm>
        </p:spPr>
        <p:txBody>
          <a:bodyPr vert="horz" lIns="91440" tIns="45720" rIns="91440" bIns="45720" rtlCol="0" anchor="b">
            <a:noAutofit/>
          </a:bodyPr>
          <a:lstStyle/>
          <a:p>
            <a:pPr algn="l"/>
            <a:r>
              <a:rPr lang="en-US" sz="4800">
                <a:ea typeface="+mj-lt"/>
                <a:cs typeface="+mj-lt"/>
              </a:rPr>
              <a:t>“My employer does not have a job title for archivist:”</a:t>
            </a:r>
            <a:br>
              <a:rPr lang="en-US" sz="4800">
                <a:ea typeface="+mj-lt"/>
                <a:cs typeface="+mj-lt"/>
              </a:rPr>
            </a:br>
            <a:br>
              <a:rPr lang="en-US" sz="4800">
                <a:ea typeface="+mj-lt"/>
                <a:cs typeface="+mj-lt"/>
              </a:rPr>
            </a:br>
            <a:r>
              <a:rPr lang="en-US" sz="3600">
                <a:ea typeface="+mj-lt"/>
                <a:cs typeface="+mj-lt"/>
              </a:rPr>
              <a:t>Preliminary results of an archival climate survey</a:t>
            </a:r>
          </a:p>
        </p:txBody>
      </p:sp>
      <p:sp>
        <p:nvSpPr>
          <p:cNvPr id="3" name="Subtitle 2"/>
          <p:cNvSpPr>
            <a:spLocks noGrp="1"/>
          </p:cNvSpPr>
          <p:nvPr>
            <p:ph type="subTitle" idx="1"/>
          </p:nvPr>
        </p:nvSpPr>
        <p:spPr>
          <a:xfrm>
            <a:off x="373352" y="4180354"/>
            <a:ext cx="6842609" cy="1279978"/>
          </a:xfrm>
        </p:spPr>
        <p:txBody>
          <a:bodyPr vert="horz" lIns="91440" tIns="45720" rIns="91440" bIns="45720" rtlCol="0" anchor="t">
            <a:normAutofit fontScale="92500"/>
          </a:bodyPr>
          <a:lstStyle/>
          <a:p>
            <a:pPr algn="l"/>
            <a:r>
              <a:rPr lang="en-US" sz="2200">
                <a:solidFill>
                  <a:srgbClr val="FFFFFF"/>
                </a:solidFill>
                <a:cs typeface="Calibri"/>
              </a:rPr>
              <a:t>Ashley Todd-Diaz, Towson University</a:t>
            </a:r>
          </a:p>
          <a:p>
            <a:pPr algn="l"/>
            <a:r>
              <a:rPr lang="en-US" sz="2200">
                <a:solidFill>
                  <a:srgbClr val="FFFFFF"/>
                </a:solidFill>
                <a:cs typeface="Calibri"/>
              </a:rPr>
              <a:t>Kari Smith, Massachusetts Insititute of Technology (MIT)</a:t>
            </a:r>
          </a:p>
          <a:p>
            <a:pPr algn="l"/>
            <a:r>
              <a:rPr lang="en-US" sz="2200">
                <a:solidFill>
                  <a:srgbClr val="FFFFFF"/>
                </a:solidFill>
                <a:ea typeface="+mn-lt"/>
                <a:cs typeface="+mn-lt"/>
              </a:rPr>
              <a:t>Nance McGovern, Massachusetts Institute of Technology (MIT)</a:t>
            </a:r>
            <a:endParaRPr lang="en-US" sz="2200">
              <a:ea typeface="+mn-lt"/>
              <a:cs typeface="+mn-lt"/>
            </a:endParaRPr>
          </a:p>
          <a:p>
            <a:pPr algn="l"/>
            <a:endParaRPr lang="en-US" sz="2200">
              <a:solidFill>
                <a:srgbClr val="FFFFFF"/>
              </a:solidFill>
              <a:cs typeface="Calibri"/>
            </a:endParaRPr>
          </a:p>
        </p:txBody>
      </p:sp>
      <p:sp>
        <p:nvSpPr>
          <p:cNvPr id="4" name="TextBox 3">
            <a:extLst>
              <a:ext uri="{FF2B5EF4-FFF2-40B4-BE49-F238E27FC236}">
                <a16:creationId xmlns:a16="http://schemas.microsoft.com/office/drawing/2014/main" id="{01474D03-C04A-4FAC-AB26-2479F2E9F99F}"/>
              </a:ext>
            </a:extLst>
          </p:cNvPr>
          <p:cNvSpPr txBox="1"/>
          <p:nvPr/>
        </p:nvSpPr>
        <p:spPr>
          <a:xfrm>
            <a:off x="8908211" y="6190891"/>
            <a:ext cx="34189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SAA Research Forum 2020</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EAF06-7428-4FA3-A0C7-0619FE0291C1}"/>
              </a:ext>
            </a:extLst>
          </p:cNvPr>
          <p:cNvSpPr>
            <a:spLocks noGrp="1"/>
          </p:cNvSpPr>
          <p:nvPr>
            <p:ph type="title"/>
          </p:nvPr>
        </p:nvSpPr>
        <p:spPr>
          <a:xfrm>
            <a:off x="89373" y="3432074"/>
            <a:ext cx="3938190" cy="1056848"/>
          </a:xfrm>
          <a:noFill/>
        </p:spPr>
        <p:txBody>
          <a:bodyPr vert="horz" lIns="91440" tIns="45720" rIns="91440" bIns="45720" rtlCol="0" anchor="b">
            <a:normAutofit/>
          </a:bodyPr>
          <a:lstStyle/>
          <a:p>
            <a:r>
              <a:rPr lang="en-US" sz="1800">
                <a:ea typeface="+mj-lt"/>
                <a:cs typeface="+mj-lt"/>
              </a:rPr>
              <a:t>Does </a:t>
            </a:r>
            <a:r>
              <a:rPr lang="en-US" sz="1800" b="1">
                <a:ln w="13462">
                  <a:solidFill>
                    <a:schemeClr val="tx1"/>
                  </a:solidFill>
                  <a:prstDash val="solid"/>
                </a:ln>
                <a:solidFill>
                  <a:schemeClr val="tx1">
                    <a:lumMod val="85000"/>
                    <a:lumOff val="15000"/>
                  </a:schemeClr>
                </a:solidFill>
                <a:effectLst>
                  <a:outerShdw dist="38100" dir="2700000" algn="bl" rotWithShape="0">
                    <a:schemeClr val="accent5"/>
                  </a:outerShdw>
                </a:effectLst>
                <a:ea typeface="+mj-lt"/>
                <a:cs typeface="+mj-lt"/>
              </a:rPr>
              <a:t>job title</a:t>
            </a:r>
            <a:r>
              <a:rPr lang="en-US" sz="1800" b="1">
                <a:ln w="13462">
                  <a:solidFill>
                    <a:srgbClr val="4472C4"/>
                  </a:solidFill>
                  <a:prstDash val="solid"/>
                </a:ln>
                <a:solidFill>
                  <a:schemeClr val="tx1">
                    <a:lumMod val="85000"/>
                    <a:lumOff val="15000"/>
                  </a:schemeClr>
                </a:solidFill>
                <a:effectLst>
                  <a:outerShdw dist="38100" dir="2700000" algn="bl" rotWithShape="0">
                    <a:schemeClr val="accent5"/>
                  </a:outerShdw>
                </a:effectLst>
                <a:ea typeface="+mj-lt"/>
                <a:cs typeface="+mj-lt"/>
              </a:rPr>
              <a:t> </a:t>
            </a:r>
            <a:r>
              <a:rPr lang="en-US" sz="1800">
                <a:ea typeface="+mj-lt"/>
                <a:cs typeface="+mj-lt"/>
              </a:rPr>
              <a:t>reflect </a:t>
            </a:r>
            <a:r>
              <a:rPr lang="en-US" sz="1800" b="1">
                <a:ln w="13462">
                  <a:solidFill>
                    <a:schemeClr val="tx1"/>
                  </a:solidFill>
                  <a:prstDash val="solid"/>
                </a:ln>
                <a:solidFill>
                  <a:schemeClr val="tx1">
                    <a:lumMod val="85000"/>
                    <a:lumOff val="15000"/>
                  </a:schemeClr>
                </a:solidFill>
                <a:effectLst>
                  <a:outerShdw dist="38100" dir="2700000" algn="bl" rotWithShape="0">
                    <a:schemeClr val="accent5"/>
                  </a:outerShdw>
                </a:effectLst>
              </a:rPr>
              <a:t>professional identity</a:t>
            </a:r>
            <a:r>
              <a:rPr lang="en-US" sz="1800"/>
              <a:t>?</a:t>
            </a:r>
            <a:endParaRPr lang="en-US" sz="1800">
              <a:solidFill>
                <a:schemeClr val="tx1">
                  <a:lumMod val="85000"/>
                  <a:lumOff val="15000"/>
                </a:schemeClr>
              </a:solidFill>
              <a:cs typeface="Calibri Light"/>
            </a:endParaRPr>
          </a:p>
          <a:p>
            <a:endParaRPr lang="en-US" sz="2500"/>
          </a:p>
        </p:txBody>
      </p:sp>
      <p:pic>
        <p:nvPicPr>
          <p:cNvPr id="18" name="Picture 18" descr="A picture containing device&#10;&#10;Description automatically generated">
            <a:extLst>
              <a:ext uri="{FF2B5EF4-FFF2-40B4-BE49-F238E27FC236}">
                <a16:creationId xmlns:a16="http://schemas.microsoft.com/office/drawing/2014/main" id="{F189338D-330F-434F-A0F7-59F1ED4711D9}"/>
              </a:ext>
            </a:extLst>
          </p:cNvPr>
          <p:cNvPicPr>
            <a:picLocks noChangeAspect="1"/>
          </p:cNvPicPr>
          <p:nvPr/>
        </p:nvPicPr>
        <p:blipFill rotWithShape="1">
          <a:blip r:embed="rId2"/>
          <a:srcRect l="8667" t="-840" r="8000" b="630"/>
          <a:stretch/>
        </p:blipFill>
        <p:spPr>
          <a:xfrm>
            <a:off x="42249" y="515088"/>
            <a:ext cx="2897651" cy="2768334"/>
          </a:xfrm>
          <a:prstGeom prst="rect">
            <a:avLst/>
          </a:prstGeom>
        </p:spPr>
      </p:pic>
      <p:grpSp>
        <p:nvGrpSpPr>
          <p:cNvPr id="7" name="Group 6">
            <a:extLst>
              <a:ext uri="{FF2B5EF4-FFF2-40B4-BE49-F238E27FC236}">
                <a16:creationId xmlns:a16="http://schemas.microsoft.com/office/drawing/2014/main" id="{D585EC72-DFAF-43E5-807A-1DE01CBACF23}"/>
              </a:ext>
            </a:extLst>
          </p:cNvPr>
          <p:cNvGrpSpPr/>
          <p:nvPr/>
        </p:nvGrpSpPr>
        <p:grpSpPr>
          <a:xfrm>
            <a:off x="425507" y="966858"/>
            <a:ext cx="1833910" cy="1967490"/>
            <a:chOff x="609462" y="2689977"/>
            <a:chExt cx="3266491" cy="3983115"/>
          </a:xfrm>
        </p:grpSpPr>
        <p:sp>
          <p:nvSpPr>
            <p:cNvPr id="19" name="TextBox 18">
              <a:extLst>
                <a:ext uri="{FF2B5EF4-FFF2-40B4-BE49-F238E27FC236}">
                  <a16:creationId xmlns:a16="http://schemas.microsoft.com/office/drawing/2014/main" id="{C50E899D-6BD4-42D0-8E92-CEF52C478523}"/>
                </a:ext>
              </a:extLst>
            </p:cNvPr>
            <p:cNvSpPr txBox="1"/>
            <p:nvPr/>
          </p:nvSpPr>
          <p:spPr>
            <a:xfrm>
              <a:off x="1120937" y="6050008"/>
              <a:ext cx="2755016" cy="623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Yes (n=329, 74%)</a:t>
              </a:r>
              <a:endParaRPr lang="en-US" sz="1400">
                <a:cs typeface="Calibri"/>
              </a:endParaRPr>
            </a:p>
          </p:txBody>
        </p:sp>
        <p:sp>
          <p:nvSpPr>
            <p:cNvPr id="21" name="TextBox 20">
              <a:extLst>
                <a:ext uri="{FF2B5EF4-FFF2-40B4-BE49-F238E27FC236}">
                  <a16:creationId xmlns:a16="http://schemas.microsoft.com/office/drawing/2014/main" id="{C0070D00-2E6F-499F-9924-FC250CB39349}"/>
                </a:ext>
              </a:extLst>
            </p:cNvPr>
            <p:cNvSpPr txBox="1"/>
            <p:nvPr/>
          </p:nvSpPr>
          <p:spPr>
            <a:xfrm>
              <a:off x="609462" y="2689977"/>
              <a:ext cx="2597205" cy="1495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No </a:t>
              </a:r>
              <a:endParaRPr lang="en-US" sz="1400">
                <a:cs typeface="Calibri"/>
              </a:endParaRPr>
            </a:p>
            <a:p>
              <a:r>
                <a:rPr lang="en-US" sz="1400"/>
                <a:t>(n=118, </a:t>
              </a:r>
              <a:endParaRPr lang="en-US" sz="1400">
                <a:cs typeface="Calibri"/>
              </a:endParaRPr>
            </a:p>
            <a:p>
              <a:r>
                <a:rPr lang="en-US" sz="1400"/>
                <a:t>26%)</a:t>
              </a:r>
              <a:endParaRPr lang="en-US" sz="1600">
                <a:cs typeface="Calibri"/>
              </a:endParaRPr>
            </a:p>
          </p:txBody>
        </p:sp>
      </p:grpSp>
      <p:pic>
        <p:nvPicPr>
          <p:cNvPr id="3" name="Picture 4" descr="A picture containing device&#10;&#10;Description automatically generated">
            <a:extLst>
              <a:ext uri="{FF2B5EF4-FFF2-40B4-BE49-F238E27FC236}">
                <a16:creationId xmlns:a16="http://schemas.microsoft.com/office/drawing/2014/main" id="{8C194521-E5CD-422F-9846-D06E8446A1EB}"/>
              </a:ext>
            </a:extLst>
          </p:cNvPr>
          <p:cNvPicPr>
            <a:picLocks noGrp="1" noChangeAspect="1"/>
          </p:cNvPicPr>
          <p:nvPr>
            <p:ph idx="1"/>
          </p:nvPr>
        </p:nvPicPr>
        <p:blipFill rotWithShape="1">
          <a:blip r:embed="rId3"/>
          <a:srcRect l="16216" t="-194" r="15789" b="1553"/>
          <a:stretch/>
        </p:blipFill>
        <p:spPr>
          <a:xfrm>
            <a:off x="87464" y="4072767"/>
            <a:ext cx="2869207" cy="2686928"/>
          </a:xfrm>
          <a:prstGeom prst="rect">
            <a:avLst/>
          </a:prstGeom>
        </p:spPr>
      </p:pic>
      <p:sp>
        <p:nvSpPr>
          <p:cNvPr id="5" name="TextBox 4">
            <a:extLst>
              <a:ext uri="{FF2B5EF4-FFF2-40B4-BE49-F238E27FC236}">
                <a16:creationId xmlns:a16="http://schemas.microsoft.com/office/drawing/2014/main" id="{B09C1637-24B4-4E32-8DBD-479A790015B0}"/>
              </a:ext>
            </a:extLst>
          </p:cNvPr>
          <p:cNvSpPr txBox="1"/>
          <p:nvPr/>
        </p:nvSpPr>
        <p:spPr>
          <a:xfrm>
            <a:off x="623117" y="4312650"/>
            <a:ext cx="113784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No </a:t>
            </a:r>
            <a:endParaRPr lang="en-US" sz="1400">
              <a:cs typeface="Calibri"/>
            </a:endParaRPr>
          </a:p>
          <a:p>
            <a:r>
              <a:rPr lang="en-US" sz="1400"/>
              <a:t>(n=117, </a:t>
            </a:r>
          </a:p>
          <a:p>
            <a:r>
              <a:rPr lang="en-US" sz="1400"/>
              <a:t>26%)</a:t>
            </a:r>
            <a:endParaRPr lang="en-US" sz="1400">
              <a:cs typeface="Calibri"/>
            </a:endParaRPr>
          </a:p>
        </p:txBody>
      </p:sp>
      <p:sp>
        <p:nvSpPr>
          <p:cNvPr id="4" name="TextBox 3">
            <a:extLst>
              <a:ext uri="{FF2B5EF4-FFF2-40B4-BE49-F238E27FC236}">
                <a16:creationId xmlns:a16="http://schemas.microsoft.com/office/drawing/2014/main" id="{A2B716D7-554D-4DFC-898F-AA3D1A64709C}"/>
              </a:ext>
            </a:extLst>
          </p:cNvPr>
          <p:cNvSpPr txBox="1"/>
          <p:nvPr/>
        </p:nvSpPr>
        <p:spPr>
          <a:xfrm>
            <a:off x="845551" y="6144638"/>
            <a:ext cx="14100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Yes (n=328, 74%)</a:t>
            </a:r>
            <a:endParaRPr lang="en-US" sz="1400">
              <a:cs typeface="Calibri"/>
            </a:endParaRPr>
          </a:p>
        </p:txBody>
      </p:sp>
      <p:sp>
        <p:nvSpPr>
          <p:cNvPr id="6" name="TextBox 5">
            <a:extLst>
              <a:ext uri="{FF2B5EF4-FFF2-40B4-BE49-F238E27FC236}">
                <a16:creationId xmlns:a16="http://schemas.microsoft.com/office/drawing/2014/main" id="{73FB617C-297F-478C-8B66-81A072F2725C}"/>
              </a:ext>
            </a:extLst>
          </p:cNvPr>
          <p:cNvSpPr txBox="1"/>
          <p:nvPr/>
        </p:nvSpPr>
        <p:spPr>
          <a:xfrm>
            <a:off x="152401" y="104527"/>
            <a:ext cx="43049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Does </a:t>
            </a:r>
            <a:r>
              <a:rPr lang="en-US" b="1">
                <a:ln w="13462">
                  <a:solidFill>
                    <a:prstClr val="black"/>
                  </a:solidFill>
                  <a:prstDash val="solid"/>
                </a:ln>
                <a:solidFill>
                  <a:schemeClr val="tx1">
                    <a:lumMod val="85000"/>
                    <a:lumOff val="15000"/>
                  </a:schemeClr>
                </a:solidFill>
                <a:effectLst>
                  <a:outerShdw dist="38100" dir="2700000" algn="bl" rotWithShape="0">
                    <a:srgbClr val="5B9BD5"/>
                  </a:outerShdw>
                </a:effectLst>
                <a:latin typeface="Calibri Light"/>
              </a:rPr>
              <a:t>job title </a:t>
            </a:r>
            <a:r>
              <a:rPr lang="en-US">
                <a:solidFill>
                  <a:srgbClr val="000000"/>
                </a:solidFill>
                <a:latin typeface="Calibri Light"/>
              </a:rPr>
              <a:t>reflect </a:t>
            </a:r>
            <a:r>
              <a:rPr lang="en-US" b="1">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Calibri Light"/>
              </a:rPr>
              <a:t>job responsibilities</a:t>
            </a:r>
            <a:r>
              <a:rPr lang="en-US">
                <a:latin typeface="Calibri Light"/>
              </a:rPr>
              <a:t>?​</a:t>
            </a:r>
            <a:endParaRPr lang="en-US">
              <a:latin typeface="Calibri Light"/>
              <a:cs typeface="Calibri Light"/>
            </a:endParaRPr>
          </a:p>
        </p:txBody>
      </p:sp>
      <p:sp>
        <p:nvSpPr>
          <p:cNvPr id="8" name="TextBox 7">
            <a:extLst>
              <a:ext uri="{FF2B5EF4-FFF2-40B4-BE49-F238E27FC236}">
                <a16:creationId xmlns:a16="http://schemas.microsoft.com/office/drawing/2014/main" id="{C38E5E0D-FECB-41C9-ADC8-3F65CB09F4EB}"/>
              </a:ext>
            </a:extLst>
          </p:cNvPr>
          <p:cNvSpPr txBox="1"/>
          <p:nvPr/>
        </p:nvSpPr>
        <p:spPr>
          <a:xfrm>
            <a:off x="2383448" y="6388178"/>
            <a:ext cx="9010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n=445</a:t>
            </a:r>
            <a:endParaRPr lang="en-US">
              <a:cs typeface="Calibri"/>
            </a:endParaRPr>
          </a:p>
        </p:txBody>
      </p:sp>
      <p:sp>
        <p:nvSpPr>
          <p:cNvPr id="10" name="TextBox 9">
            <a:extLst>
              <a:ext uri="{FF2B5EF4-FFF2-40B4-BE49-F238E27FC236}">
                <a16:creationId xmlns:a16="http://schemas.microsoft.com/office/drawing/2014/main" id="{9FADC96E-4B7A-4479-B353-0FD6A820B611}"/>
              </a:ext>
            </a:extLst>
          </p:cNvPr>
          <p:cNvSpPr txBox="1"/>
          <p:nvPr/>
        </p:nvSpPr>
        <p:spPr>
          <a:xfrm>
            <a:off x="2355996" y="3023692"/>
            <a:ext cx="1636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n=447</a:t>
            </a:r>
          </a:p>
        </p:txBody>
      </p:sp>
      <p:pic>
        <p:nvPicPr>
          <p:cNvPr id="12" name="Picture 12" descr="A screenshot of a map&#10;&#10;Description automatically generated">
            <a:extLst>
              <a:ext uri="{FF2B5EF4-FFF2-40B4-BE49-F238E27FC236}">
                <a16:creationId xmlns:a16="http://schemas.microsoft.com/office/drawing/2014/main" id="{60BEF709-66B6-454F-9284-C847961D6BE0}"/>
              </a:ext>
            </a:extLst>
          </p:cNvPr>
          <p:cNvPicPr>
            <a:picLocks noChangeAspect="1"/>
          </p:cNvPicPr>
          <p:nvPr/>
        </p:nvPicPr>
        <p:blipFill>
          <a:blip r:embed="rId4"/>
          <a:stretch>
            <a:fillRect/>
          </a:stretch>
        </p:blipFill>
        <p:spPr>
          <a:xfrm>
            <a:off x="3673366" y="1014022"/>
            <a:ext cx="8383751" cy="4838715"/>
          </a:xfrm>
          <a:prstGeom prst="rect">
            <a:avLst/>
          </a:prstGeom>
        </p:spPr>
      </p:pic>
      <p:cxnSp>
        <p:nvCxnSpPr>
          <p:cNvPr id="13" name="Straight Arrow Connector 12">
            <a:extLst>
              <a:ext uri="{FF2B5EF4-FFF2-40B4-BE49-F238E27FC236}">
                <a16:creationId xmlns:a16="http://schemas.microsoft.com/office/drawing/2014/main" id="{0543E40C-5BC9-46B7-9386-3E4085A70126}"/>
              </a:ext>
            </a:extLst>
          </p:cNvPr>
          <p:cNvCxnSpPr/>
          <p:nvPr/>
        </p:nvCxnSpPr>
        <p:spPr>
          <a:xfrm>
            <a:off x="1355835" y="1114972"/>
            <a:ext cx="2815020" cy="11421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413A9E-FC80-4B09-8803-F16244EA9079}"/>
              </a:ext>
            </a:extLst>
          </p:cNvPr>
          <p:cNvCxnSpPr>
            <a:cxnSpLocks/>
          </p:cNvCxnSpPr>
          <p:nvPr/>
        </p:nvCxnSpPr>
        <p:spPr>
          <a:xfrm flipV="1">
            <a:off x="1294525" y="3868680"/>
            <a:ext cx="3033983" cy="776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52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D5BE-5AD9-4A02-8B60-B10AAB1C4577}"/>
              </a:ext>
            </a:extLst>
          </p:cNvPr>
          <p:cNvSpPr>
            <a:spLocks noGrp="1"/>
          </p:cNvSpPr>
          <p:nvPr>
            <p:ph type="title"/>
          </p:nvPr>
        </p:nvSpPr>
        <p:spPr>
          <a:xfrm>
            <a:off x="363748" y="149465"/>
            <a:ext cx="10990052" cy="1325563"/>
          </a:xfrm>
        </p:spPr>
        <p:txBody>
          <a:bodyPr/>
          <a:lstStyle/>
          <a:p>
            <a:r>
              <a:rPr lang="en-US" b="1">
                <a:ln w="13462">
                  <a:solidFill>
                    <a:schemeClr val="tx1"/>
                  </a:solidFill>
                  <a:prstDash val="solid"/>
                </a:ln>
                <a:solidFill>
                  <a:schemeClr val="tx1">
                    <a:lumMod val="85000"/>
                    <a:lumOff val="15000"/>
                  </a:schemeClr>
                </a:solidFill>
                <a:effectLst>
                  <a:outerShdw dist="38100" dir="2700000" algn="bl" rotWithShape="0">
                    <a:schemeClr val="accent5"/>
                  </a:outerShdw>
                </a:effectLst>
                <a:cs typeface="Calibri Light"/>
              </a:rPr>
              <a:t>Mismatched</a:t>
            </a:r>
            <a:r>
              <a:rPr lang="en-US">
                <a:cs typeface="Calibri Light"/>
              </a:rPr>
              <a:t> job title and professional identity</a:t>
            </a:r>
            <a:endParaRPr lang="en-US"/>
          </a:p>
        </p:txBody>
      </p:sp>
      <p:sp>
        <p:nvSpPr>
          <p:cNvPr id="4" name="TextBox 3">
            <a:extLst>
              <a:ext uri="{FF2B5EF4-FFF2-40B4-BE49-F238E27FC236}">
                <a16:creationId xmlns:a16="http://schemas.microsoft.com/office/drawing/2014/main" id="{15DE583C-0278-49C6-AA7E-D8B7972B7D5A}"/>
              </a:ext>
            </a:extLst>
          </p:cNvPr>
          <p:cNvSpPr txBox="1"/>
          <p:nvPr/>
        </p:nvSpPr>
        <p:spPr>
          <a:xfrm>
            <a:off x="7585494" y="1331343"/>
            <a:ext cx="425282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ea typeface="+mn-lt"/>
                <a:cs typeface="+mn-lt"/>
              </a:rPr>
              <a:t>"It was made up on the spot by my department head when I asked for business cards." </a:t>
            </a:r>
            <a:endParaRPr lang="en-US" sz="2400" b="1">
              <a:solidFill>
                <a:schemeClr val="accent1"/>
              </a:solidFill>
            </a:endParaRPr>
          </a:p>
          <a:p>
            <a:pPr algn="l"/>
            <a:endParaRPr lang="en-US"/>
          </a:p>
        </p:txBody>
      </p:sp>
      <p:sp>
        <p:nvSpPr>
          <p:cNvPr id="5" name="TextBox 4">
            <a:extLst>
              <a:ext uri="{FF2B5EF4-FFF2-40B4-BE49-F238E27FC236}">
                <a16:creationId xmlns:a16="http://schemas.microsoft.com/office/drawing/2014/main" id="{2567C7B7-2415-41A2-B990-57436972B10E}"/>
              </a:ext>
            </a:extLst>
          </p:cNvPr>
          <p:cNvSpPr txBox="1"/>
          <p:nvPr/>
        </p:nvSpPr>
        <p:spPr>
          <a:xfrm>
            <a:off x="5988709" y="3487049"/>
            <a:ext cx="517297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solidFill>
                <a:ea typeface="+mn-lt"/>
                <a:cs typeface="+mn-lt"/>
              </a:rPr>
              <a:t>"No one knows what the title means."</a:t>
            </a:r>
            <a:endParaRPr lang="en-US" sz="2400" b="1">
              <a:solidFill>
                <a:schemeClr val="accent6"/>
              </a:solidFill>
            </a:endParaRPr>
          </a:p>
          <a:p>
            <a:pPr algn="l"/>
            <a:endParaRPr lang="en-US"/>
          </a:p>
        </p:txBody>
      </p:sp>
      <p:sp>
        <p:nvSpPr>
          <p:cNvPr id="6" name="TextBox 5">
            <a:extLst>
              <a:ext uri="{FF2B5EF4-FFF2-40B4-BE49-F238E27FC236}">
                <a16:creationId xmlns:a16="http://schemas.microsoft.com/office/drawing/2014/main" id="{78E012F5-5DD8-4AC2-9637-9E6C70715E85}"/>
              </a:ext>
            </a:extLst>
          </p:cNvPr>
          <p:cNvSpPr txBox="1"/>
          <p:nvPr/>
        </p:nvSpPr>
        <p:spPr>
          <a:xfrm>
            <a:off x="236867" y="1401433"/>
            <a:ext cx="363459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solidFill>
                <a:ea typeface="+mn-lt"/>
                <a:cs typeface="+mn-lt"/>
              </a:rPr>
              <a:t>"I wish I could get the term '</a:t>
            </a:r>
            <a:r>
              <a:rPr lang="en-US" sz="2400" b="1" err="1">
                <a:solidFill>
                  <a:schemeClr val="accent6"/>
                </a:solidFill>
                <a:ea typeface="+mn-lt"/>
                <a:cs typeface="+mn-lt"/>
              </a:rPr>
              <a:t>archibrarian</a:t>
            </a:r>
            <a:r>
              <a:rPr lang="en-US" sz="2400" b="1">
                <a:solidFill>
                  <a:schemeClr val="accent6"/>
                </a:solidFill>
                <a:ea typeface="+mn-lt"/>
                <a:cs typeface="+mn-lt"/>
              </a:rPr>
              <a:t>' to happen."</a:t>
            </a:r>
            <a:endParaRPr lang="en-US" sz="2400" b="1">
              <a:solidFill>
                <a:schemeClr val="accent6"/>
              </a:solidFill>
            </a:endParaRPr>
          </a:p>
          <a:p>
            <a:pPr algn="l"/>
            <a:endParaRPr lang="en-US"/>
          </a:p>
        </p:txBody>
      </p:sp>
      <p:sp>
        <p:nvSpPr>
          <p:cNvPr id="7" name="TextBox 6">
            <a:extLst>
              <a:ext uri="{FF2B5EF4-FFF2-40B4-BE49-F238E27FC236}">
                <a16:creationId xmlns:a16="http://schemas.microsoft.com/office/drawing/2014/main" id="{4369EDA6-63DF-45EA-9C94-5FCC2FDB7FBA}"/>
              </a:ext>
            </a:extLst>
          </p:cNvPr>
          <p:cNvSpPr txBox="1"/>
          <p:nvPr/>
        </p:nvSpPr>
        <p:spPr>
          <a:xfrm>
            <a:off x="3398988" y="2521969"/>
            <a:ext cx="471289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"How does a numbered position reflect anyone as an identity?"</a:t>
            </a:r>
            <a:endParaRPr lang="en-US" b="1">
              <a:cs typeface="Calibri" panose="020F0502020204030204"/>
            </a:endParaRPr>
          </a:p>
        </p:txBody>
      </p:sp>
      <p:sp>
        <p:nvSpPr>
          <p:cNvPr id="9" name="TextBox 8">
            <a:extLst>
              <a:ext uri="{FF2B5EF4-FFF2-40B4-BE49-F238E27FC236}">
                <a16:creationId xmlns:a16="http://schemas.microsoft.com/office/drawing/2014/main" id="{71ED6C7D-0E3C-449D-844E-E276D1AC4772}"/>
              </a:ext>
            </a:extLst>
          </p:cNvPr>
          <p:cNvSpPr txBox="1"/>
          <p:nvPr/>
        </p:nvSpPr>
        <p:spPr>
          <a:xfrm>
            <a:off x="6934021" y="4216698"/>
            <a:ext cx="468414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ea typeface="+mn-lt"/>
                <a:cs typeface="+mn-lt"/>
              </a:rPr>
              <a:t>"The terms 'archivist' and 'curator' are often romanticized, and widely misunderstood."</a:t>
            </a:r>
            <a:endParaRPr lang="en-US" sz="2000" b="1">
              <a:solidFill>
                <a:schemeClr val="accent2"/>
              </a:solidFill>
              <a:cs typeface="Calibri" panose="020F0502020204030204"/>
            </a:endParaRPr>
          </a:p>
          <a:p>
            <a:pPr algn="l"/>
            <a:endParaRPr lang="en-US"/>
          </a:p>
        </p:txBody>
      </p:sp>
      <p:sp>
        <p:nvSpPr>
          <p:cNvPr id="10" name="TextBox 9">
            <a:extLst>
              <a:ext uri="{FF2B5EF4-FFF2-40B4-BE49-F238E27FC236}">
                <a16:creationId xmlns:a16="http://schemas.microsoft.com/office/drawing/2014/main" id="{B3771F10-0236-4E9E-AB93-07885FBA29F9}"/>
              </a:ext>
            </a:extLst>
          </p:cNvPr>
          <p:cNvSpPr txBox="1"/>
          <p:nvPr/>
        </p:nvSpPr>
        <p:spPr>
          <a:xfrm>
            <a:off x="5193462" y="5696669"/>
            <a:ext cx="59493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ea typeface="+mn-lt"/>
                <a:cs typeface="+mn-lt"/>
              </a:rPr>
              <a:t>"I changed it myself and no one objected."</a:t>
            </a:r>
            <a:endParaRPr lang="en-US" sz="2400" b="1">
              <a:solidFill>
                <a:schemeClr val="accent1"/>
              </a:solidFill>
            </a:endParaRPr>
          </a:p>
        </p:txBody>
      </p:sp>
      <p:sp>
        <p:nvSpPr>
          <p:cNvPr id="11" name="TextBox 10">
            <a:extLst>
              <a:ext uri="{FF2B5EF4-FFF2-40B4-BE49-F238E27FC236}">
                <a16:creationId xmlns:a16="http://schemas.microsoft.com/office/drawing/2014/main" id="{D670383C-B61C-4EE9-AB88-3ADBDF664AAA}"/>
              </a:ext>
            </a:extLst>
          </p:cNvPr>
          <p:cNvSpPr txBox="1"/>
          <p:nvPr/>
        </p:nvSpPr>
        <p:spPr>
          <a:xfrm>
            <a:off x="333015" y="3395393"/>
            <a:ext cx="383587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ea typeface="+mn-lt"/>
                <a:cs typeface="+mn-lt"/>
              </a:rPr>
              <a:t>"The title is confusing to everyone."</a:t>
            </a:r>
            <a:endParaRPr lang="en-US" sz="2400" b="1">
              <a:solidFill>
                <a:schemeClr val="accent1"/>
              </a:solidFill>
            </a:endParaRPr>
          </a:p>
          <a:p>
            <a:pPr algn="l"/>
            <a:endParaRPr lang="en-US"/>
          </a:p>
        </p:txBody>
      </p:sp>
      <p:sp>
        <p:nvSpPr>
          <p:cNvPr id="12" name="TextBox 11">
            <a:extLst>
              <a:ext uri="{FF2B5EF4-FFF2-40B4-BE49-F238E27FC236}">
                <a16:creationId xmlns:a16="http://schemas.microsoft.com/office/drawing/2014/main" id="{BB195AA7-B5D6-498C-B057-0C4457E4A102}"/>
              </a:ext>
            </a:extLst>
          </p:cNvPr>
          <p:cNvSpPr txBox="1"/>
          <p:nvPr/>
        </p:nvSpPr>
        <p:spPr>
          <a:xfrm>
            <a:off x="1108495" y="4559061"/>
            <a:ext cx="40802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"it's easier to explain what I do as a 'librarian.'"</a:t>
            </a:r>
            <a:endParaRPr lang="en-US" b="1">
              <a:cs typeface="Calibri" panose="020F0502020204030204"/>
            </a:endParaRPr>
          </a:p>
        </p:txBody>
      </p:sp>
      <p:sp>
        <p:nvSpPr>
          <p:cNvPr id="15" name="TextBox 14">
            <a:extLst>
              <a:ext uri="{FF2B5EF4-FFF2-40B4-BE49-F238E27FC236}">
                <a16:creationId xmlns:a16="http://schemas.microsoft.com/office/drawing/2014/main" id="{8584CDBE-4F4A-4DC2-A903-EBDB7F48713C}"/>
              </a:ext>
            </a:extLst>
          </p:cNvPr>
          <p:cNvSpPr txBox="1"/>
          <p:nvPr/>
        </p:nvSpPr>
        <p:spPr>
          <a:xfrm>
            <a:off x="503746" y="5751483"/>
            <a:ext cx="38358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ea typeface="+mn-lt"/>
                <a:cs typeface="+mn-lt"/>
              </a:rPr>
              <a:t>"For now it is adequate."</a:t>
            </a:r>
            <a:endParaRPr lang="en-US" sz="2000" b="1">
              <a:solidFill>
                <a:schemeClr val="accent2"/>
              </a:solidFill>
              <a:cs typeface="Calibri" panose="020F0502020204030204"/>
            </a:endParaRPr>
          </a:p>
        </p:txBody>
      </p:sp>
    </p:spTree>
    <p:extLst>
      <p:ext uri="{BB962C8B-B14F-4D97-AF65-F5344CB8AC3E}">
        <p14:creationId xmlns:p14="http://schemas.microsoft.com/office/powerpoint/2010/main" val="332980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EE260-4362-4904-904E-69AA11FD33C7}"/>
              </a:ext>
            </a:extLst>
          </p:cNvPr>
          <p:cNvSpPr>
            <a:spLocks noGrp="1"/>
          </p:cNvSpPr>
          <p:nvPr>
            <p:ph type="title"/>
          </p:nvPr>
        </p:nvSpPr>
        <p:spPr>
          <a:xfrm>
            <a:off x="450011" y="1562549"/>
            <a:ext cx="3282305" cy="3728853"/>
          </a:xfrm>
          <a:noFill/>
        </p:spPr>
        <p:txBody>
          <a:bodyPr vert="horz" lIns="91440" tIns="45720" rIns="91440" bIns="45720" rtlCol="0" anchor="b">
            <a:normAutofit/>
          </a:bodyPr>
          <a:lstStyle/>
          <a:p>
            <a:r>
              <a:rPr lang="en-US" sz="4800">
                <a:ea typeface="+mj-lt"/>
                <a:cs typeface="+mj-lt"/>
              </a:rPr>
              <a:t>Do you have a </a:t>
            </a:r>
            <a:r>
              <a:rPr lang="en-US" sz="4800" b="1">
                <a:ln w="13462">
                  <a:solidFill>
                    <a:schemeClr val="tx1"/>
                  </a:solidFill>
                  <a:prstDash val="solid"/>
                </a:ln>
                <a:solidFill>
                  <a:schemeClr val="tx1">
                    <a:lumMod val="85000"/>
                    <a:lumOff val="15000"/>
                  </a:schemeClr>
                </a:solidFill>
                <a:effectLst>
                  <a:outerShdw dist="38100" dir="2700000" algn="bl" rotWithShape="0">
                    <a:schemeClr val="accent5"/>
                  </a:outerShdw>
                </a:effectLst>
                <a:ea typeface="+mj-lt"/>
                <a:cs typeface="+mj-lt"/>
              </a:rPr>
              <a:t>secondary professional identity</a:t>
            </a:r>
            <a:r>
              <a:rPr lang="en-US" sz="4800">
                <a:ea typeface="+mj-lt"/>
                <a:cs typeface="+mj-lt"/>
              </a:rPr>
              <a:t>?</a:t>
            </a:r>
            <a:endParaRPr lang="en-US" sz="4800"/>
          </a:p>
        </p:txBody>
      </p:sp>
      <p:pic>
        <p:nvPicPr>
          <p:cNvPr id="13" name="Picture 14" descr="A screenshot of a cell phone&#10;&#10;Description automatically generated">
            <a:extLst>
              <a:ext uri="{FF2B5EF4-FFF2-40B4-BE49-F238E27FC236}">
                <a16:creationId xmlns:a16="http://schemas.microsoft.com/office/drawing/2014/main" id="{473CCA79-4789-4933-B561-AC9B3C11EF93}"/>
              </a:ext>
            </a:extLst>
          </p:cNvPr>
          <p:cNvPicPr>
            <a:picLocks noGrp="1" noChangeAspect="1"/>
          </p:cNvPicPr>
          <p:nvPr>
            <p:ph idx="1"/>
          </p:nvPr>
        </p:nvPicPr>
        <p:blipFill>
          <a:blip r:embed="rId2"/>
          <a:stretch>
            <a:fillRect/>
          </a:stretch>
        </p:blipFill>
        <p:spPr>
          <a:xfrm>
            <a:off x="4242167" y="80845"/>
            <a:ext cx="7755383" cy="6387998"/>
          </a:xfrm>
        </p:spPr>
      </p:pic>
      <p:sp>
        <p:nvSpPr>
          <p:cNvPr id="8" name="TextBox 7">
            <a:extLst>
              <a:ext uri="{FF2B5EF4-FFF2-40B4-BE49-F238E27FC236}">
                <a16:creationId xmlns:a16="http://schemas.microsoft.com/office/drawing/2014/main" id="{ED9F226C-E66A-4EDD-8B02-74363F7B22CE}"/>
              </a:ext>
            </a:extLst>
          </p:cNvPr>
          <p:cNvSpPr txBox="1"/>
          <p:nvPr/>
        </p:nvSpPr>
        <p:spPr>
          <a:xfrm>
            <a:off x="4940060" y="1300422"/>
            <a:ext cx="53742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t>No (n=234, 53%)</a:t>
            </a:r>
          </a:p>
        </p:txBody>
      </p:sp>
      <p:sp>
        <p:nvSpPr>
          <p:cNvPr id="10" name="TextBox 9">
            <a:extLst>
              <a:ext uri="{FF2B5EF4-FFF2-40B4-BE49-F238E27FC236}">
                <a16:creationId xmlns:a16="http://schemas.microsoft.com/office/drawing/2014/main" id="{C7615614-95CB-44B4-AEED-B90C36A35557}"/>
              </a:ext>
            </a:extLst>
          </p:cNvPr>
          <p:cNvSpPr txBox="1"/>
          <p:nvPr/>
        </p:nvSpPr>
        <p:spPr>
          <a:xfrm>
            <a:off x="4939846" y="4348505"/>
            <a:ext cx="455947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Yes (n=207, 47%)</a:t>
            </a:r>
            <a:endParaRPr lang="en-US" sz="4400">
              <a:cs typeface="Calibri"/>
            </a:endParaRPr>
          </a:p>
        </p:txBody>
      </p:sp>
      <p:sp>
        <p:nvSpPr>
          <p:cNvPr id="16" name="TextBox 15">
            <a:extLst>
              <a:ext uri="{FF2B5EF4-FFF2-40B4-BE49-F238E27FC236}">
                <a16:creationId xmlns:a16="http://schemas.microsoft.com/office/drawing/2014/main" id="{1C561564-D4C4-4E63-97C7-580B2C7E4ABE}"/>
              </a:ext>
            </a:extLst>
          </p:cNvPr>
          <p:cNvSpPr txBox="1"/>
          <p:nvPr/>
        </p:nvSpPr>
        <p:spPr>
          <a:xfrm>
            <a:off x="11018728" y="6394537"/>
            <a:ext cx="16367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n=441</a:t>
            </a:r>
            <a:endParaRPr lang="en-US"/>
          </a:p>
        </p:txBody>
      </p:sp>
    </p:spTree>
    <p:extLst>
      <p:ext uri="{BB962C8B-B14F-4D97-AF65-F5344CB8AC3E}">
        <p14:creationId xmlns:p14="http://schemas.microsoft.com/office/powerpoint/2010/main" val="376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09CD-99A9-BC44-885F-8C158859D2E7}"/>
              </a:ext>
            </a:extLst>
          </p:cNvPr>
          <p:cNvSpPr>
            <a:spLocks noGrp="1"/>
          </p:cNvSpPr>
          <p:nvPr>
            <p:ph type="title"/>
          </p:nvPr>
        </p:nvSpPr>
        <p:spPr/>
        <p:txBody>
          <a:bodyPr/>
          <a:lstStyle/>
          <a:p>
            <a:r>
              <a:rPr lang="en-US"/>
              <a:t>[word cloud re: secondary identity)</a:t>
            </a:r>
          </a:p>
        </p:txBody>
      </p:sp>
      <p:sp>
        <p:nvSpPr>
          <p:cNvPr id="3" name="Content Placeholder 2">
            <a:extLst>
              <a:ext uri="{FF2B5EF4-FFF2-40B4-BE49-F238E27FC236}">
                <a16:creationId xmlns:a16="http://schemas.microsoft.com/office/drawing/2014/main" id="{7AB508FE-6B98-8E4A-B539-22139DE248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6894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25311C8-A578-4BB1-9360-26FC2DA190CE}"/>
              </a:ext>
            </a:extLst>
          </p:cNvPr>
          <p:cNvPicPr>
            <a:picLocks noGrp="1" noChangeAspect="1"/>
          </p:cNvPicPr>
          <p:nvPr>
            <p:ph idx="1"/>
          </p:nvPr>
        </p:nvPicPr>
        <p:blipFill rotWithShape="1">
          <a:blip r:embed="rId2"/>
          <a:srcRect r="1162" b="141"/>
          <a:stretch/>
        </p:blipFill>
        <p:spPr>
          <a:xfrm>
            <a:off x="137802" y="330492"/>
            <a:ext cx="11926973" cy="6205846"/>
          </a:xfrm>
          <a:prstGeom prst="rect">
            <a:avLst/>
          </a:prstGeom>
        </p:spPr>
      </p:pic>
    </p:spTree>
    <p:extLst>
      <p:ext uri="{BB962C8B-B14F-4D97-AF65-F5344CB8AC3E}">
        <p14:creationId xmlns:p14="http://schemas.microsoft.com/office/powerpoint/2010/main" val="30747590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6" descr="A screenshot of a cell phone&#10;&#10;Description automatically generated">
            <a:extLst>
              <a:ext uri="{FF2B5EF4-FFF2-40B4-BE49-F238E27FC236}">
                <a16:creationId xmlns:a16="http://schemas.microsoft.com/office/drawing/2014/main" id="{01CF155F-BDA8-44ED-B4DF-FE713B33AFAC}"/>
              </a:ext>
            </a:extLst>
          </p:cNvPr>
          <p:cNvPicPr>
            <a:picLocks noGrp="1" noChangeAspect="1"/>
          </p:cNvPicPr>
          <p:nvPr>
            <p:ph idx="1"/>
          </p:nvPr>
        </p:nvPicPr>
        <p:blipFill rotWithShape="1">
          <a:blip r:embed="rId2"/>
          <a:srcRect l="728" r="782" b="1"/>
          <a:stretch/>
        </p:blipFill>
        <p:spPr>
          <a:xfrm>
            <a:off x="321733" y="321733"/>
            <a:ext cx="11548534" cy="6214534"/>
          </a:xfrm>
          <a:prstGeom prst="rect">
            <a:avLst/>
          </a:prstGeom>
        </p:spPr>
      </p:pic>
    </p:spTree>
    <p:extLst>
      <p:ext uri="{BB962C8B-B14F-4D97-AF65-F5344CB8AC3E}">
        <p14:creationId xmlns:p14="http://schemas.microsoft.com/office/powerpoint/2010/main" val="364421862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0C41-C851-45E7-9816-C141F66C4690}"/>
              </a:ext>
            </a:extLst>
          </p:cNvPr>
          <p:cNvSpPr>
            <a:spLocks noGrp="1"/>
          </p:cNvSpPr>
          <p:nvPr>
            <p:ph type="title"/>
          </p:nvPr>
        </p:nvSpPr>
        <p:spPr/>
        <p:txBody>
          <a:bodyPr/>
          <a:lstStyle/>
          <a:p>
            <a:r>
              <a:rPr lang="en-US">
                <a:cs typeface="Calibri Light"/>
              </a:rPr>
              <a:t>Next Steps</a:t>
            </a:r>
            <a:endParaRPr lang="en-US"/>
          </a:p>
        </p:txBody>
      </p:sp>
      <p:sp>
        <p:nvSpPr>
          <p:cNvPr id="3" name="Content Placeholder 2">
            <a:extLst>
              <a:ext uri="{FF2B5EF4-FFF2-40B4-BE49-F238E27FC236}">
                <a16:creationId xmlns:a16="http://schemas.microsoft.com/office/drawing/2014/main" id="{C903C6B1-8B25-49EF-8A81-677F5B3EC511}"/>
              </a:ext>
            </a:extLst>
          </p:cNvPr>
          <p:cNvSpPr>
            <a:spLocks noGrp="1"/>
          </p:cNvSpPr>
          <p:nvPr>
            <p:ph idx="1"/>
          </p:nvPr>
        </p:nvSpPr>
        <p:spPr/>
        <p:txBody>
          <a:bodyPr vert="horz" lIns="91440" tIns="45720" rIns="91440" bIns="45720" rtlCol="0" anchor="t">
            <a:normAutofit/>
          </a:bodyPr>
          <a:lstStyle/>
          <a:p>
            <a:r>
              <a:rPr lang="en-US">
                <a:cs typeface="Calibri"/>
              </a:rPr>
              <a:t>Further analyze the qualitative data</a:t>
            </a:r>
          </a:p>
          <a:p>
            <a:pPr lvl="1"/>
            <a:r>
              <a:rPr lang="en-US">
                <a:cs typeface="Calibri"/>
              </a:rPr>
              <a:t>Respondents (26%) who feel a disconnect with their job title</a:t>
            </a:r>
          </a:p>
          <a:p>
            <a:pPr lvl="1"/>
            <a:r>
              <a:rPr lang="en-US">
                <a:cs typeface="Calibri"/>
              </a:rPr>
              <a:t>Respondents who don't identify with the job title "archivist"</a:t>
            </a:r>
          </a:p>
          <a:p>
            <a:pPr lvl="1"/>
            <a:endParaRPr lang="en-US">
              <a:cs typeface="Calibri"/>
            </a:endParaRPr>
          </a:p>
          <a:p>
            <a:r>
              <a:rPr lang="en-US">
                <a:cs typeface="Calibri"/>
              </a:rPr>
              <a:t>Prepare Research Report for SAA Research Forum</a:t>
            </a:r>
          </a:p>
          <a:p>
            <a:r>
              <a:rPr lang="en-US">
                <a:cs typeface="Calibri"/>
              </a:rPr>
              <a:t>Identify similar studies by other researchers and consider that data as it intersects with our study</a:t>
            </a:r>
          </a:p>
          <a:p>
            <a:pPr lvl="1"/>
            <a:endParaRPr lang="en-US">
              <a:cs typeface="Calibri"/>
            </a:endParaRPr>
          </a:p>
          <a:p>
            <a:endParaRPr lang="en-US">
              <a:cs typeface="Calibri"/>
            </a:endParaRPr>
          </a:p>
        </p:txBody>
      </p:sp>
    </p:spTree>
    <p:extLst>
      <p:ext uri="{BB962C8B-B14F-4D97-AF65-F5344CB8AC3E}">
        <p14:creationId xmlns:p14="http://schemas.microsoft.com/office/powerpoint/2010/main" val="77070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2">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A0BDA-475A-4B5C-86F5-CE33E5D194D2}"/>
              </a:ext>
            </a:extLst>
          </p:cNvPr>
          <p:cNvSpPr>
            <a:spLocks noGrp="1"/>
          </p:cNvSpPr>
          <p:nvPr>
            <p:ph type="title"/>
          </p:nvPr>
        </p:nvSpPr>
        <p:spPr>
          <a:xfrm>
            <a:off x="962332" y="5988307"/>
            <a:ext cx="3685032" cy="1558586"/>
          </a:xfrm>
        </p:spPr>
        <p:txBody>
          <a:bodyPr anchor="t">
            <a:normAutofit/>
          </a:bodyPr>
          <a:lstStyle/>
          <a:p>
            <a:r>
              <a:rPr lang="en-US" sz="3400">
                <a:cs typeface="Calibri Light"/>
              </a:rPr>
              <a:t>Thank you!</a:t>
            </a:r>
            <a:br>
              <a:rPr lang="en-US" sz="3400">
                <a:cs typeface="Calibri Light"/>
              </a:rPr>
            </a:br>
            <a:endParaRPr lang="en-US" sz="3400">
              <a:cs typeface="Calibri Light"/>
            </a:endParaRPr>
          </a:p>
        </p:txBody>
      </p:sp>
      <p:pic>
        <p:nvPicPr>
          <p:cNvPr id="6" name="Picture 6" descr="A person wearing glasses and smiling at the camera&#10;&#10;Description automatically generated">
            <a:extLst>
              <a:ext uri="{FF2B5EF4-FFF2-40B4-BE49-F238E27FC236}">
                <a16:creationId xmlns:a16="http://schemas.microsoft.com/office/drawing/2014/main" id="{A0D05F73-9161-4FC6-90E2-65EBCC7BEB8A}"/>
              </a:ext>
            </a:extLst>
          </p:cNvPr>
          <p:cNvPicPr>
            <a:picLocks noChangeAspect="1"/>
          </p:cNvPicPr>
          <p:nvPr/>
        </p:nvPicPr>
        <p:blipFill rotWithShape="1">
          <a:blip r:embed="rId2"/>
          <a:srcRect l="3869" r="2369"/>
          <a:stretch/>
        </p:blipFill>
        <p:spPr>
          <a:xfrm>
            <a:off x="8195096" y="43142"/>
            <a:ext cx="4003040" cy="4226709"/>
          </a:xfrm>
          <a:prstGeom prst="rect">
            <a:avLst/>
          </a:prstGeom>
        </p:spPr>
      </p:pic>
      <p:pic>
        <p:nvPicPr>
          <p:cNvPr id="4" name="Picture 4" descr="A person posing for the camera&#10;&#10;Description automatically generated">
            <a:extLst>
              <a:ext uri="{FF2B5EF4-FFF2-40B4-BE49-F238E27FC236}">
                <a16:creationId xmlns:a16="http://schemas.microsoft.com/office/drawing/2014/main" id="{AE4CF540-E3D4-437F-B6DA-E290EE61BB10}"/>
              </a:ext>
            </a:extLst>
          </p:cNvPr>
          <p:cNvPicPr>
            <a:picLocks noChangeAspect="1"/>
          </p:cNvPicPr>
          <p:nvPr/>
        </p:nvPicPr>
        <p:blipFill rotWithShape="1">
          <a:blip r:embed="rId3"/>
          <a:srcRect l="1037" r="-3" b="-3"/>
          <a:stretch/>
        </p:blipFill>
        <p:spPr>
          <a:xfrm>
            <a:off x="-4082" y="10"/>
            <a:ext cx="4003040" cy="4224518"/>
          </a:xfrm>
          <a:prstGeom prst="rect">
            <a:avLst/>
          </a:prstGeom>
        </p:spPr>
      </p:pic>
      <p:pic>
        <p:nvPicPr>
          <p:cNvPr id="5" name="Picture 5" descr="A person wearing glasses and smiling at the camera&#10;&#10;Description automatically generated">
            <a:extLst>
              <a:ext uri="{FF2B5EF4-FFF2-40B4-BE49-F238E27FC236}">
                <a16:creationId xmlns:a16="http://schemas.microsoft.com/office/drawing/2014/main" id="{E87333C6-AC6F-431D-9427-665E24016ABB}"/>
              </a:ext>
            </a:extLst>
          </p:cNvPr>
          <p:cNvPicPr>
            <a:picLocks noChangeAspect="1"/>
          </p:cNvPicPr>
          <p:nvPr/>
        </p:nvPicPr>
        <p:blipFill rotWithShape="1">
          <a:blip r:embed="rId4"/>
          <a:srcRect l="5119" r="12287" b="-341"/>
          <a:stretch/>
        </p:blipFill>
        <p:spPr>
          <a:xfrm>
            <a:off x="4348173" y="28765"/>
            <a:ext cx="3489103" cy="4238809"/>
          </a:xfrm>
          <a:prstGeom prst="rect">
            <a:avLst/>
          </a:prstGeom>
        </p:spPr>
      </p:pic>
      <p:sp>
        <p:nvSpPr>
          <p:cNvPr id="3" name="Content Placeholder 2">
            <a:extLst>
              <a:ext uri="{FF2B5EF4-FFF2-40B4-BE49-F238E27FC236}">
                <a16:creationId xmlns:a16="http://schemas.microsoft.com/office/drawing/2014/main" id="{1955AEF3-B83E-4DA5-B8AD-A816DB180E50}"/>
              </a:ext>
            </a:extLst>
          </p:cNvPr>
          <p:cNvSpPr>
            <a:spLocks noGrp="1"/>
          </p:cNvSpPr>
          <p:nvPr>
            <p:ph idx="1"/>
          </p:nvPr>
        </p:nvSpPr>
        <p:spPr>
          <a:xfrm>
            <a:off x="85977" y="4406028"/>
            <a:ext cx="3909377" cy="1585458"/>
          </a:xfrm>
        </p:spPr>
        <p:txBody>
          <a:bodyPr vert="horz" lIns="91440" tIns="45720" rIns="91440" bIns="45720" rtlCol="0" anchor="t">
            <a:normAutofit/>
          </a:bodyPr>
          <a:lstStyle/>
          <a:p>
            <a:pPr marL="0" indent="0">
              <a:buNone/>
            </a:pPr>
            <a:r>
              <a:rPr lang="en-US" sz="2400">
                <a:ea typeface="+mn-lt"/>
                <a:cs typeface="+mn-lt"/>
              </a:rPr>
              <a:t>Ashley Todd-Diaz</a:t>
            </a:r>
          </a:p>
          <a:p>
            <a:pPr marL="0" indent="0">
              <a:buNone/>
            </a:pPr>
            <a:r>
              <a:rPr lang="en-US" sz="2400">
                <a:ea typeface="+mn-lt"/>
                <a:cs typeface="+mn-lt"/>
              </a:rPr>
              <a:t>Towson University</a:t>
            </a:r>
            <a:endParaRPr lang="en-US" sz="2400">
              <a:cs typeface="Calibri"/>
            </a:endParaRPr>
          </a:p>
          <a:p>
            <a:endParaRPr lang="en-US" sz="2000">
              <a:ea typeface="+mn-lt"/>
              <a:cs typeface="+mn-lt"/>
            </a:endParaRPr>
          </a:p>
          <a:p>
            <a:endParaRPr lang="en-US" sz="2000">
              <a:cs typeface="Calibri"/>
            </a:endParaRPr>
          </a:p>
          <a:p>
            <a:endParaRPr lang="en-US" sz="2000">
              <a:cs typeface="Calibri"/>
            </a:endParaRPr>
          </a:p>
        </p:txBody>
      </p:sp>
      <p:grpSp>
        <p:nvGrpSpPr>
          <p:cNvPr id="14" name="Group 14">
            <a:extLst>
              <a:ext uri="{FF2B5EF4-FFF2-40B4-BE49-F238E27FC236}">
                <a16:creationId xmlns:a16="http://schemas.microsoft.com/office/drawing/2014/main" id="{D4469D90-62FA-49B2-981E-5305361D5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592474"/>
            <a:ext cx="1128382" cy="847206"/>
            <a:chOff x="8183879" y="1000124"/>
            <a:chExt cx="1562267" cy="1172973"/>
          </a:xfrm>
        </p:grpSpPr>
        <p:sp>
          <p:nvSpPr>
            <p:cNvPr id="16"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18F4811E-02D0-4290-9AFE-C1F2E96968C4}"/>
              </a:ext>
            </a:extLst>
          </p:cNvPr>
          <p:cNvSpPr txBox="1"/>
          <p:nvPr/>
        </p:nvSpPr>
        <p:spPr>
          <a:xfrm>
            <a:off x="4422475" y="4479985"/>
            <a:ext cx="3260271"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a:cs typeface="Arial"/>
              </a:rPr>
              <a:t>Kari Smith</a:t>
            </a:r>
            <a:endParaRPr lang="en-US" sz="2400">
              <a:cs typeface="Calibri" panose="020F0502020204030204"/>
            </a:endParaRPr>
          </a:p>
          <a:p>
            <a:pPr>
              <a:spcAft>
                <a:spcPts val="600"/>
              </a:spcAft>
            </a:pPr>
            <a:r>
              <a:rPr lang="en-US" sz="2400">
                <a:cs typeface="Arial"/>
              </a:rPr>
              <a:t>Massachusetts Institute of Technology (MIT)</a:t>
            </a:r>
            <a:endParaRPr lang="en-US" sz="2000">
              <a:cs typeface="Calibri"/>
            </a:endParaRPr>
          </a:p>
        </p:txBody>
      </p:sp>
      <p:sp>
        <p:nvSpPr>
          <p:cNvPr id="8" name="TextBox 7">
            <a:extLst>
              <a:ext uri="{FF2B5EF4-FFF2-40B4-BE49-F238E27FC236}">
                <a16:creationId xmlns:a16="http://schemas.microsoft.com/office/drawing/2014/main" id="{CA3F584A-982A-42DC-A4A7-EDF3D351C129}"/>
              </a:ext>
            </a:extLst>
          </p:cNvPr>
          <p:cNvSpPr txBox="1"/>
          <p:nvPr/>
        </p:nvSpPr>
        <p:spPr>
          <a:xfrm>
            <a:off x="8189343" y="4557778"/>
            <a:ext cx="3110592"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a:cs typeface="Calibri"/>
              </a:rPr>
              <a:t>Nance McGovern</a:t>
            </a:r>
          </a:p>
          <a:p>
            <a:pPr>
              <a:spcAft>
                <a:spcPts val="600"/>
              </a:spcAft>
            </a:pPr>
            <a:r>
              <a:rPr lang="en-US" sz="2400">
                <a:ea typeface="+mn-lt"/>
                <a:cs typeface="+mn-lt"/>
              </a:rPr>
              <a:t>Massachusetts </a:t>
            </a:r>
            <a:br>
              <a:rPr lang="en-US" sz="2400">
                <a:ea typeface="+mn-lt"/>
                <a:cs typeface="+mn-lt"/>
              </a:rPr>
            </a:br>
            <a:r>
              <a:rPr lang="en-US" sz="2400">
                <a:ea typeface="+mn-lt"/>
                <a:cs typeface="+mn-lt"/>
              </a:rPr>
              <a:t>Institute of Technology</a:t>
            </a:r>
            <a:endParaRPr lang="en-US">
              <a:ea typeface="+mn-lt"/>
              <a:cs typeface="+mn-lt"/>
            </a:endParaRPr>
          </a:p>
          <a:p>
            <a:pPr>
              <a:spcAft>
                <a:spcPts val="600"/>
              </a:spcAft>
            </a:pPr>
            <a:r>
              <a:rPr lang="en-US" sz="2400">
                <a:ea typeface="+mn-lt"/>
                <a:cs typeface="+mn-lt"/>
              </a:rPr>
              <a:t>(MIT) </a:t>
            </a:r>
            <a:endParaRPr lang="en-US">
              <a:cs typeface="Calibri"/>
            </a:endParaRPr>
          </a:p>
        </p:txBody>
      </p:sp>
    </p:spTree>
    <p:extLst>
      <p:ext uri="{BB962C8B-B14F-4D97-AF65-F5344CB8AC3E}">
        <p14:creationId xmlns:p14="http://schemas.microsoft.com/office/powerpoint/2010/main" val="244045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8DB500-2276-394C-94A9-52B1DCA0372A}"/>
              </a:ext>
            </a:extLst>
          </p:cNvPr>
          <p:cNvSpPr>
            <a:spLocks noGrp="1"/>
          </p:cNvSpPr>
          <p:nvPr>
            <p:ph type="title"/>
          </p:nvPr>
        </p:nvSpPr>
        <p:spPr>
          <a:xfrm>
            <a:off x="838200" y="365125"/>
            <a:ext cx="10515600" cy="1325563"/>
          </a:xfrm>
        </p:spPr>
        <p:txBody>
          <a:bodyPr>
            <a:normAutofit/>
          </a:bodyPr>
          <a:lstStyle/>
          <a:p>
            <a:r>
              <a:rPr lang="en-US"/>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58F90B-FF73-EA46-867C-367B45CBB46B}"/>
              </a:ext>
            </a:extLst>
          </p:cNvPr>
          <p:cNvSpPr>
            <a:spLocks noGrp="1"/>
          </p:cNvSpPr>
          <p:nvPr>
            <p:ph idx="1"/>
          </p:nvPr>
        </p:nvSpPr>
        <p:spPr>
          <a:xfrm>
            <a:off x="838200" y="1624342"/>
            <a:ext cx="10515600" cy="4351338"/>
          </a:xfrm>
        </p:spPr>
        <p:txBody>
          <a:bodyPr vert="horz" lIns="91440" tIns="45720" rIns="91440" bIns="45720" rtlCol="0" anchor="t">
            <a:normAutofit fontScale="92500" lnSpcReduction="20000"/>
          </a:bodyPr>
          <a:lstStyle/>
          <a:p>
            <a:pPr indent="-457200">
              <a:buNone/>
            </a:pPr>
            <a:r>
              <a:rPr lang="en-US" sz="2400" dirty="0" err="1">
                <a:ea typeface="+mn-lt"/>
                <a:cs typeface="+mn-lt"/>
              </a:rPr>
              <a:t>Cyert</a:t>
            </a:r>
            <a:r>
              <a:rPr lang="en-US" sz="2400" dirty="0">
                <a:ea typeface="+mn-lt"/>
                <a:cs typeface="+mn-lt"/>
              </a:rPr>
              <a:t>, R., &amp; March, J. G. (2010). </a:t>
            </a:r>
            <a:r>
              <a:rPr lang="en-US" sz="2400" i="1" dirty="0">
                <a:ea typeface="+mn-lt"/>
                <a:cs typeface="+mn-lt"/>
              </a:rPr>
              <a:t>A behavioral theory of the firm</a:t>
            </a:r>
            <a:r>
              <a:rPr lang="en-US" sz="2400" dirty="0">
                <a:ea typeface="+mn-lt"/>
                <a:cs typeface="+mn-lt"/>
              </a:rPr>
              <a:t>. New Jersey, NJ: Prentice. (Original work published 1963.)</a:t>
            </a:r>
            <a:endParaRPr lang="en-US" sz="2400" dirty="0">
              <a:cs typeface="Calibri"/>
            </a:endParaRPr>
          </a:p>
          <a:p>
            <a:pPr indent="-457200">
              <a:buNone/>
            </a:pPr>
            <a:r>
              <a:rPr lang="en-US" sz="2400" dirty="0">
                <a:ea typeface="+mn-lt"/>
                <a:cs typeface="+mn-lt"/>
              </a:rPr>
              <a:t>McGovern, N. Y. (2018) “Radical collaboration and research data management: An introduction,” “Radical Collaboration: An Archival View,” and “Forward Together.” </a:t>
            </a:r>
            <a:r>
              <a:rPr lang="en-US" sz="2400" i="1" dirty="0">
                <a:ea typeface="+mn-lt"/>
                <a:cs typeface="+mn-lt"/>
              </a:rPr>
              <a:t>Research Library Issues, 296</a:t>
            </a:r>
            <a:r>
              <a:rPr lang="en-US" sz="2400" dirty="0">
                <a:ea typeface="+mn-lt"/>
                <a:cs typeface="+mn-lt"/>
              </a:rPr>
              <a:t>.</a:t>
            </a:r>
            <a:endParaRPr lang="en-US" dirty="0"/>
          </a:p>
          <a:p>
            <a:pPr>
              <a:buNone/>
            </a:pPr>
            <a:r>
              <a:rPr lang="en-US" sz="2400" dirty="0">
                <a:ea typeface="+mn-lt"/>
                <a:cs typeface="+mn-lt"/>
              </a:rPr>
              <a:t>Tajfel, H., &amp; Turner, J. (1979). An integrative theory of intergroup conflict. In W. G. Austin &amp; S. </a:t>
            </a:r>
            <a:r>
              <a:rPr lang="en-US" sz="2400" dirty="0" err="1">
                <a:ea typeface="+mn-lt"/>
                <a:cs typeface="+mn-lt"/>
              </a:rPr>
              <a:t>Worchel</a:t>
            </a:r>
            <a:r>
              <a:rPr lang="en-US" sz="2400" dirty="0">
                <a:ea typeface="+mn-lt"/>
                <a:cs typeface="+mn-lt"/>
              </a:rPr>
              <a:t> (Eds.), </a:t>
            </a:r>
            <a:r>
              <a:rPr lang="en-US" sz="2400" i="1" dirty="0">
                <a:ea typeface="+mn-lt"/>
                <a:cs typeface="+mn-lt"/>
              </a:rPr>
              <a:t>The social psychology of intergroup relations</a:t>
            </a:r>
            <a:r>
              <a:rPr lang="en-US" sz="2400" dirty="0">
                <a:ea typeface="+mn-lt"/>
                <a:cs typeface="+mn-lt"/>
              </a:rPr>
              <a:t> (pp. 33–48). Monterey, CA: Brooks-Cole. </a:t>
            </a:r>
            <a:endParaRPr lang="en-US" sz="2400" dirty="0">
              <a:cs typeface="Calibri"/>
            </a:endParaRPr>
          </a:p>
          <a:p>
            <a:pPr>
              <a:buNone/>
            </a:pPr>
            <a:r>
              <a:rPr lang="en-US" sz="2400" dirty="0">
                <a:ea typeface="+mn-lt"/>
                <a:cs typeface="+mn-lt"/>
              </a:rPr>
              <a:t>Todd-Diaz, A. (2019). Archives in libraries: The impact of a parent-child relationship on corporate identity and user perception (Doctoral dissertation). Available from ProQuest Dissertations &amp; Theses Global. (2312284161).</a:t>
            </a:r>
            <a:endParaRPr lang="en-US" sz="2400" dirty="0">
              <a:cs typeface="Calibri"/>
            </a:endParaRPr>
          </a:p>
          <a:p>
            <a:pPr>
              <a:buNone/>
            </a:pPr>
            <a:r>
              <a:rPr lang="en-US" sz="2400" dirty="0">
                <a:ea typeface="+mn-lt"/>
                <a:cs typeface="+mn-lt"/>
              </a:rPr>
              <a:t>Zhu, Y.-Q. (2016). Solving knowledge sharing disparity: The role of team identification, organizational identification, and in-group bias. </a:t>
            </a:r>
            <a:r>
              <a:rPr lang="en-US" sz="2400" i="1" dirty="0">
                <a:ea typeface="+mn-lt"/>
                <a:cs typeface="+mn-lt"/>
              </a:rPr>
              <a:t>International Journal of Information Management</a:t>
            </a:r>
            <a:r>
              <a:rPr lang="en-US" sz="2400" dirty="0">
                <a:ea typeface="+mn-lt"/>
                <a:cs typeface="+mn-lt"/>
              </a:rPr>
              <a:t>, </a:t>
            </a:r>
            <a:r>
              <a:rPr lang="en-US" sz="2400" i="1" dirty="0">
                <a:ea typeface="+mn-lt"/>
                <a:cs typeface="+mn-lt"/>
              </a:rPr>
              <a:t>36</a:t>
            </a:r>
            <a:r>
              <a:rPr lang="en-US" sz="2400" dirty="0">
                <a:ea typeface="+mn-lt"/>
                <a:cs typeface="+mn-lt"/>
              </a:rPr>
              <a:t>(6, Part B), 1174–1183.</a:t>
            </a:r>
            <a:endParaRPr lang="en-US" sz="2400" dirty="0">
              <a:cs typeface="Calibri"/>
            </a:endParaRPr>
          </a:p>
        </p:txBody>
      </p:sp>
    </p:spTree>
    <p:extLst>
      <p:ext uri="{BB962C8B-B14F-4D97-AF65-F5344CB8AC3E}">
        <p14:creationId xmlns:p14="http://schemas.microsoft.com/office/powerpoint/2010/main" val="181423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CCF0-88FA-4116-AF6D-D79C6BEB0EB7}"/>
              </a:ext>
            </a:extLst>
          </p:cNvPr>
          <p:cNvSpPr>
            <a:spLocks noGrp="1"/>
          </p:cNvSpPr>
          <p:nvPr>
            <p:ph type="title"/>
          </p:nvPr>
        </p:nvSpPr>
        <p:spPr/>
        <p:txBody>
          <a:bodyPr/>
          <a:lstStyle/>
          <a:p>
            <a:r>
              <a:rPr lang="en-US">
                <a:cs typeface="Calibri Light"/>
              </a:rPr>
              <a:t>Motivation for this study</a:t>
            </a:r>
            <a:endParaRPr lang="en-US"/>
          </a:p>
        </p:txBody>
      </p:sp>
      <p:graphicFrame>
        <p:nvGraphicFramePr>
          <p:cNvPr id="35" name="Diagram 35">
            <a:extLst>
              <a:ext uri="{FF2B5EF4-FFF2-40B4-BE49-F238E27FC236}">
                <a16:creationId xmlns:a16="http://schemas.microsoft.com/office/drawing/2014/main" id="{C52B6768-E9F3-42D4-A45E-0EB5D8AE09E7}"/>
              </a:ext>
            </a:extLst>
          </p:cNvPr>
          <p:cNvGraphicFramePr/>
          <p:nvPr>
            <p:extLst>
              <p:ext uri="{D42A27DB-BD31-4B8C-83A1-F6EECF244321}">
                <p14:modId xmlns:p14="http://schemas.microsoft.com/office/powerpoint/2010/main" val="1893518097"/>
              </p:ext>
            </p:extLst>
          </p:nvPr>
        </p:nvGraphicFramePr>
        <p:xfrm>
          <a:off x="1003300" y="1460500"/>
          <a:ext cx="101854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87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AD218-05F0-45F3-A953-1387EB620C68}"/>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Background</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213CD3-E09A-4F2B-A861-46C8997D25BD}"/>
              </a:ext>
            </a:extLst>
          </p:cNvPr>
          <p:cNvSpPr>
            <a:spLocks noGrp="1"/>
          </p:cNvSpPr>
          <p:nvPr>
            <p:ph idx="1"/>
          </p:nvPr>
        </p:nvSpPr>
        <p:spPr>
          <a:xfrm>
            <a:off x="4312114" y="319088"/>
            <a:ext cx="7115426" cy="5857875"/>
          </a:xfrm>
        </p:spPr>
        <p:txBody>
          <a:bodyPr vert="horz" lIns="91440" tIns="45720" rIns="91440" bIns="45720" rtlCol="0" anchor="ctr">
            <a:normAutofit fontScale="92500" lnSpcReduction="10000"/>
          </a:bodyPr>
          <a:lstStyle/>
          <a:p>
            <a:r>
              <a:rPr lang="en-US" sz="2000">
                <a:cs typeface="Calibri"/>
              </a:rPr>
              <a:t>At many institutions, archival coursework is nested within library schools as a track or specialization.</a:t>
            </a:r>
          </a:p>
          <a:p>
            <a:r>
              <a:rPr lang="en-US" sz="2000">
                <a:ea typeface="+mn-lt"/>
                <a:cs typeface="+mn-lt"/>
              </a:rPr>
              <a:t>In the U.S., most academic archives exist organizationally and/or physically within the academic library.</a:t>
            </a:r>
          </a:p>
          <a:p>
            <a:r>
              <a:rPr lang="en-US" sz="2000">
                <a:ea typeface="+mn-lt"/>
                <a:cs typeface="+mn-lt"/>
              </a:rPr>
              <a:t>Some library administrators have stated there is no ideal place in the library for the archives (Todd-Diaz, 2019).</a:t>
            </a:r>
          </a:p>
          <a:p>
            <a:r>
              <a:rPr lang="en-US" sz="2000">
                <a:ea typeface="+mn-lt"/>
                <a:cs typeface="+mn-lt"/>
              </a:rPr>
              <a:t>Strong team identification between siloed departments in an organization complicates negotiations regarding resources, knowledge sharing, and group power and status (</a:t>
            </a:r>
            <a:r>
              <a:rPr lang="en-US" sz="2000" err="1">
                <a:ea typeface="+mn-lt"/>
                <a:cs typeface="+mn-lt"/>
              </a:rPr>
              <a:t>Cyert</a:t>
            </a:r>
            <a:r>
              <a:rPr lang="en-US" sz="2000">
                <a:ea typeface="+mn-lt"/>
                <a:cs typeface="+mn-lt"/>
              </a:rPr>
              <a:t> &amp; March, 1963/2010; Zhu, 2016).</a:t>
            </a:r>
          </a:p>
          <a:p>
            <a:r>
              <a:rPr lang="en-US" sz="2000">
                <a:ea typeface="+mn-lt"/>
                <a:cs typeface="+mn-lt"/>
              </a:rPr>
              <a:t>Todd-Diaz (2019) found that many library  administrators have little to no archival experience and do not identify as archivists.</a:t>
            </a:r>
          </a:p>
          <a:p>
            <a:r>
              <a:rPr lang="en-US" sz="2000">
                <a:cs typeface="Calibri"/>
              </a:rPr>
              <a:t>According to social identity theory, an individual's sense of self is tied to the status of the various groups to which they belong, including their profession (Tajfel &amp; Turner, 1979).</a:t>
            </a:r>
          </a:p>
          <a:p>
            <a:r>
              <a:rPr lang="en-US" sz="2000">
                <a:cs typeface="Calibri"/>
              </a:rPr>
              <a:t>Smith (2019) found that there is a correlation between University Archivist positions and Records Management responsibilities at academic institutions.</a:t>
            </a:r>
          </a:p>
          <a:p>
            <a:r>
              <a:rPr lang="en-US" sz="2000">
                <a:cs typeface="Calibri"/>
              </a:rPr>
              <a:t>McGovern (2018) emphasizes the value that all domains and professions bring to digital practice and that professional inclusion is important for collaboration.</a:t>
            </a:r>
          </a:p>
          <a:p>
            <a:endParaRPr lang="en-US" sz="2000">
              <a:cs typeface="Calibri"/>
            </a:endParaRPr>
          </a:p>
        </p:txBody>
      </p:sp>
    </p:spTree>
    <p:extLst>
      <p:ext uri="{BB962C8B-B14F-4D97-AF65-F5344CB8AC3E}">
        <p14:creationId xmlns:p14="http://schemas.microsoft.com/office/powerpoint/2010/main" val="304040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36BE85-C14B-4760-B49B-04E76F7CD802}"/>
              </a:ext>
            </a:extLst>
          </p:cNvPr>
          <p:cNvSpPr>
            <a:spLocks noGrp="1"/>
          </p:cNvSpPr>
          <p:nvPr>
            <p:ph idx="1"/>
          </p:nvPr>
        </p:nvSpPr>
        <p:spPr>
          <a:xfrm>
            <a:off x="881333" y="1935813"/>
            <a:ext cx="5881453" cy="3935281"/>
          </a:xfrm>
        </p:spPr>
        <p:txBody>
          <a:bodyPr vert="horz" lIns="91440" tIns="45720" rIns="91440" bIns="45720" rtlCol="0">
            <a:normAutofit/>
          </a:bodyPr>
          <a:lstStyle/>
          <a:p>
            <a:r>
              <a:rPr lang="en-US">
                <a:cs typeface="Calibri"/>
              </a:rPr>
              <a:t>Online survey deployed May-June 2020 (n=452)</a:t>
            </a:r>
          </a:p>
          <a:p>
            <a:r>
              <a:rPr lang="en-US">
                <a:cs typeface="Calibri"/>
              </a:rPr>
              <a:t>Questions relating to:</a:t>
            </a:r>
          </a:p>
          <a:p>
            <a:pPr lvl="1"/>
            <a:r>
              <a:rPr lang="en-US">
                <a:cs typeface="Calibri"/>
              </a:rPr>
              <a:t>Professional identity</a:t>
            </a:r>
          </a:p>
          <a:p>
            <a:pPr lvl="1"/>
            <a:r>
              <a:rPr lang="en-US">
                <a:cs typeface="Calibri"/>
              </a:rPr>
              <a:t>Job title and responsibilities</a:t>
            </a:r>
          </a:p>
          <a:p>
            <a:pPr lvl="1"/>
            <a:r>
              <a:rPr lang="en-US">
                <a:cs typeface="Calibri"/>
              </a:rPr>
              <a:t>Perception of role within the organization</a:t>
            </a:r>
          </a:p>
          <a:p>
            <a:pPr lvl="1"/>
            <a:r>
              <a:rPr lang="en-US">
                <a:cs typeface="Calibri"/>
              </a:rPr>
              <a:t>Organizational structure</a:t>
            </a:r>
          </a:p>
          <a:p>
            <a:pPr lvl="1"/>
            <a:r>
              <a:rPr lang="en-US">
                <a:cs typeface="Calibri"/>
              </a:rPr>
              <a:t>Organizational change</a:t>
            </a:r>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F74E08-DB95-49A8-BFAA-B9D40EFFD15B}"/>
              </a:ext>
            </a:extLst>
          </p:cNvPr>
          <p:cNvSpPr>
            <a:spLocks noGrp="1"/>
          </p:cNvSpPr>
          <p:nvPr>
            <p:ph type="title"/>
          </p:nvPr>
        </p:nvSpPr>
        <p:spPr>
          <a:xfrm>
            <a:off x="7474281" y="1396686"/>
            <a:ext cx="3240506" cy="4064628"/>
          </a:xfrm>
        </p:spPr>
        <p:txBody>
          <a:bodyPr>
            <a:normAutofit/>
          </a:bodyPr>
          <a:lstStyle/>
          <a:p>
            <a:r>
              <a:rPr lang="en-US">
                <a:solidFill>
                  <a:srgbClr val="FFFFFF"/>
                </a:solidFill>
                <a:cs typeface="Calibri Light"/>
              </a:rPr>
              <a:t>Methodology</a:t>
            </a:r>
            <a:endParaRPr lang="en-US">
              <a:solidFill>
                <a:srgbClr val="FFFFFF"/>
              </a:solidFill>
            </a:endParaRPr>
          </a:p>
        </p:txBody>
      </p:sp>
    </p:spTree>
    <p:extLst>
      <p:ext uri="{BB962C8B-B14F-4D97-AF65-F5344CB8AC3E}">
        <p14:creationId xmlns:p14="http://schemas.microsoft.com/office/powerpoint/2010/main" val="167154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8" descr="A picture containing graphics, device&#10;&#10;Description automatically generated">
            <a:extLst>
              <a:ext uri="{FF2B5EF4-FFF2-40B4-BE49-F238E27FC236}">
                <a16:creationId xmlns:a16="http://schemas.microsoft.com/office/drawing/2014/main" id="{F108CB5A-7AA8-4015-9D81-93DE71D16DCC}"/>
              </a:ext>
            </a:extLst>
          </p:cNvPr>
          <p:cNvPicPr>
            <a:picLocks noChangeAspect="1"/>
          </p:cNvPicPr>
          <p:nvPr/>
        </p:nvPicPr>
        <p:blipFill>
          <a:blip r:embed="rId2"/>
          <a:stretch>
            <a:fillRect/>
          </a:stretch>
        </p:blipFill>
        <p:spPr>
          <a:xfrm>
            <a:off x="8153400" y="211683"/>
            <a:ext cx="3911600" cy="3843834"/>
          </a:xfrm>
          <a:prstGeom prst="rect">
            <a:avLst/>
          </a:prstGeom>
        </p:spPr>
      </p:pic>
      <p:sp>
        <p:nvSpPr>
          <p:cNvPr id="2" name="Title 1">
            <a:extLst>
              <a:ext uri="{FF2B5EF4-FFF2-40B4-BE49-F238E27FC236}">
                <a16:creationId xmlns:a16="http://schemas.microsoft.com/office/drawing/2014/main" id="{A63B9315-CE35-46CC-9610-B695C04F7492}"/>
              </a:ext>
            </a:extLst>
          </p:cNvPr>
          <p:cNvSpPr>
            <a:spLocks noGrp="1"/>
          </p:cNvSpPr>
          <p:nvPr>
            <p:ph type="title"/>
          </p:nvPr>
        </p:nvSpPr>
        <p:spPr>
          <a:xfrm>
            <a:off x="2818560" y="4571216"/>
            <a:ext cx="5925401"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Demographics</a:t>
            </a:r>
          </a:p>
        </p:txBody>
      </p:sp>
      <p:cxnSp>
        <p:nvCxnSpPr>
          <p:cNvPr id="14" name="Straight Connector 13">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CA311"/>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device&#10;&#10;Description automatically generated">
            <a:extLst>
              <a:ext uri="{FF2B5EF4-FFF2-40B4-BE49-F238E27FC236}">
                <a16:creationId xmlns:a16="http://schemas.microsoft.com/office/drawing/2014/main" id="{D5F9322C-7E37-4771-BDC9-328E7EC833B3}"/>
              </a:ext>
            </a:extLst>
          </p:cNvPr>
          <p:cNvPicPr>
            <a:picLocks noChangeAspect="1"/>
          </p:cNvPicPr>
          <p:nvPr/>
        </p:nvPicPr>
        <p:blipFill rotWithShape="1">
          <a:blip r:embed="rId3"/>
          <a:srcRect l="3216" r="9649" b="-324"/>
          <a:stretch/>
        </p:blipFill>
        <p:spPr>
          <a:xfrm>
            <a:off x="4328642" y="53811"/>
            <a:ext cx="3774340" cy="3943662"/>
          </a:xfrm>
          <a:prstGeom prst="rect">
            <a:avLst/>
          </a:prstGeom>
        </p:spPr>
      </p:pic>
      <p:sp>
        <p:nvSpPr>
          <p:cNvPr id="6" name="TextBox 5">
            <a:extLst>
              <a:ext uri="{FF2B5EF4-FFF2-40B4-BE49-F238E27FC236}">
                <a16:creationId xmlns:a16="http://schemas.microsoft.com/office/drawing/2014/main" id="{C59E4A26-784F-4FD8-9F8F-9240289AD31A}"/>
              </a:ext>
            </a:extLst>
          </p:cNvPr>
          <p:cNvSpPr txBox="1"/>
          <p:nvPr/>
        </p:nvSpPr>
        <p:spPr>
          <a:xfrm>
            <a:off x="5357342" y="1785117"/>
            <a:ext cx="1699260" cy="494697"/>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a:t>Years in the archival field</a:t>
            </a:r>
            <a:endParaRPr lang="en-US">
              <a:cs typeface="Calibri"/>
            </a:endParaRPr>
          </a:p>
        </p:txBody>
      </p:sp>
      <p:sp>
        <p:nvSpPr>
          <p:cNvPr id="3" name="TextBox 2">
            <a:extLst>
              <a:ext uri="{FF2B5EF4-FFF2-40B4-BE49-F238E27FC236}">
                <a16:creationId xmlns:a16="http://schemas.microsoft.com/office/drawing/2014/main" id="{D83B4F3C-71D9-4726-B4D6-32E62A5F6595}"/>
              </a:ext>
            </a:extLst>
          </p:cNvPr>
          <p:cNvSpPr txBox="1"/>
          <p:nvPr/>
        </p:nvSpPr>
        <p:spPr>
          <a:xfrm>
            <a:off x="9335535" y="1848617"/>
            <a:ext cx="1661160" cy="367697"/>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300">
                <a:solidFill>
                  <a:srgbClr val="FFFFFF"/>
                </a:solidFill>
              </a:rPr>
              <a:t> </a:t>
            </a:r>
            <a:r>
              <a:rPr lang="en-US"/>
              <a:t>Memberships</a:t>
            </a:r>
          </a:p>
        </p:txBody>
      </p:sp>
      <p:pic>
        <p:nvPicPr>
          <p:cNvPr id="10" name="Picture 10" descr="A picture containing device&#10;&#10;Description automatically generated">
            <a:extLst>
              <a:ext uri="{FF2B5EF4-FFF2-40B4-BE49-F238E27FC236}">
                <a16:creationId xmlns:a16="http://schemas.microsoft.com/office/drawing/2014/main" id="{37CEE06D-93D2-4853-8465-6D1F8107BCBE}"/>
              </a:ext>
            </a:extLst>
          </p:cNvPr>
          <p:cNvPicPr>
            <a:picLocks noChangeAspect="1"/>
          </p:cNvPicPr>
          <p:nvPr/>
        </p:nvPicPr>
        <p:blipFill rotWithShape="1">
          <a:blip r:embed="rId4"/>
          <a:srcRect t="2281" b="-166"/>
          <a:stretch/>
        </p:blipFill>
        <p:spPr>
          <a:xfrm>
            <a:off x="88900" y="0"/>
            <a:ext cx="4143266" cy="4001734"/>
          </a:xfrm>
          <a:prstGeom prst="rect">
            <a:avLst/>
          </a:prstGeom>
        </p:spPr>
      </p:pic>
      <p:sp>
        <p:nvSpPr>
          <p:cNvPr id="12" name="TextBox 11">
            <a:extLst>
              <a:ext uri="{FF2B5EF4-FFF2-40B4-BE49-F238E27FC236}">
                <a16:creationId xmlns:a16="http://schemas.microsoft.com/office/drawing/2014/main" id="{B9F0518D-16D5-4917-8223-C7C6DAFCE723}"/>
              </a:ext>
            </a:extLst>
          </p:cNvPr>
          <p:cNvSpPr txBox="1"/>
          <p:nvPr/>
        </p:nvSpPr>
        <p:spPr>
          <a:xfrm>
            <a:off x="1518685" y="1791466"/>
            <a:ext cx="1356360" cy="29149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a:solidFill>
                  <a:srgbClr val="000000"/>
                </a:solidFill>
              </a:rPr>
              <a:t> Sector</a:t>
            </a:r>
          </a:p>
        </p:txBody>
      </p:sp>
      <p:sp>
        <p:nvSpPr>
          <p:cNvPr id="16" name="TextBox 15">
            <a:extLst>
              <a:ext uri="{FF2B5EF4-FFF2-40B4-BE49-F238E27FC236}">
                <a16:creationId xmlns:a16="http://schemas.microsoft.com/office/drawing/2014/main" id="{C346EF40-9060-42DE-BC73-D426BEB90FA8}"/>
              </a:ext>
            </a:extLst>
          </p:cNvPr>
          <p:cNvSpPr txBox="1"/>
          <p:nvPr/>
        </p:nvSpPr>
        <p:spPr>
          <a:xfrm>
            <a:off x="3136900" y="1816100"/>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Academic (n=230, 51%)</a:t>
            </a:r>
            <a:endParaRPr lang="en-US" sz="1400">
              <a:cs typeface="Calibri"/>
            </a:endParaRPr>
          </a:p>
        </p:txBody>
      </p:sp>
      <p:sp>
        <p:nvSpPr>
          <p:cNvPr id="17" name="TextBox 16">
            <a:extLst>
              <a:ext uri="{FF2B5EF4-FFF2-40B4-BE49-F238E27FC236}">
                <a16:creationId xmlns:a16="http://schemas.microsoft.com/office/drawing/2014/main" id="{C63E430B-AA8E-474D-9465-F497A01E6B87}"/>
              </a:ext>
            </a:extLst>
          </p:cNvPr>
          <p:cNvSpPr txBox="1"/>
          <p:nvPr/>
        </p:nvSpPr>
        <p:spPr>
          <a:xfrm>
            <a:off x="850899" y="2946399"/>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Government (n=88, 19%)</a:t>
            </a:r>
            <a:endParaRPr lang="en-US" sz="1400">
              <a:cs typeface="Calibri"/>
            </a:endParaRPr>
          </a:p>
        </p:txBody>
      </p:sp>
      <p:sp>
        <p:nvSpPr>
          <p:cNvPr id="18" name="TextBox 17">
            <a:extLst>
              <a:ext uri="{FF2B5EF4-FFF2-40B4-BE49-F238E27FC236}">
                <a16:creationId xmlns:a16="http://schemas.microsoft.com/office/drawing/2014/main" id="{F00A8729-65FA-4953-9F1C-230907E56A5C}"/>
              </a:ext>
            </a:extLst>
          </p:cNvPr>
          <p:cNvSpPr txBox="1"/>
          <p:nvPr/>
        </p:nvSpPr>
        <p:spPr>
          <a:xfrm>
            <a:off x="253999" y="1968499"/>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Corporate (n=26, 5%)</a:t>
            </a:r>
            <a:endParaRPr lang="en-US" sz="1400">
              <a:cs typeface="Calibri"/>
            </a:endParaRPr>
          </a:p>
        </p:txBody>
      </p:sp>
      <p:sp>
        <p:nvSpPr>
          <p:cNvPr id="19" name="TextBox 18">
            <a:extLst>
              <a:ext uri="{FF2B5EF4-FFF2-40B4-BE49-F238E27FC236}">
                <a16:creationId xmlns:a16="http://schemas.microsoft.com/office/drawing/2014/main" id="{152D5AE5-D468-4BD2-B03C-F8AC44E889A8}"/>
              </a:ext>
            </a:extLst>
          </p:cNvPr>
          <p:cNvSpPr txBox="1"/>
          <p:nvPr/>
        </p:nvSpPr>
        <p:spPr>
          <a:xfrm>
            <a:off x="250824" y="1479550"/>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Museum </a:t>
            </a:r>
            <a:endParaRPr lang="en-US" sz="1400">
              <a:cs typeface="Calibri"/>
            </a:endParaRPr>
          </a:p>
          <a:p>
            <a:r>
              <a:rPr lang="en-US" sz="1200">
                <a:cs typeface="Calibri"/>
              </a:rPr>
              <a:t>(n=22, 5%)</a:t>
            </a:r>
            <a:endParaRPr lang="en-US" sz="1400">
              <a:cs typeface="Calibri"/>
            </a:endParaRPr>
          </a:p>
        </p:txBody>
      </p:sp>
      <p:sp>
        <p:nvSpPr>
          <p:cNvPr id="20" name="TextBox 19">
            <a:extLst>
              <a:ext uri="{FF2B5EF4-FFF2-40B4-BE49-F238E27FC236}">
                <a16:creationId xmlns:a16="http://schemas.microsoft.com/office/drawing/2014/main" id="{A68EEA2E-4879-4173-B2C7-6280E059C291}"/>
              </a:ext>
            </a:extLst>
          </p:cNvPr>
          <p:cNvSpPr txBox="1"/>
          <p:nvPr/>
        </p:nvSpPr>
        <p:spPr>
          <a:xfrm rot="1620000">
            <a:off x="355599" y="1136650"/>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Religious </a:t>
            </a:r>
            <a:endParaRPr lang="en-US" sz="1400">
              <a:cs typeface="Calibri"/>
            </a:endParaRPr>
          </a:p>
          <a:p>
            <a:r>
              <a:rPr lang="en-US" sz="1200">
                <a:cs typeface="Calibri"/>
              </a:rPr>
              <a:t>(n=17, 4%)</a:t>
            </a:r>
            <a:endParaRPr lang="en-US" sz="1400">
              <a:cs typeface="Calibri"/>
            </a:endParaRPr>
          </a:p>
        </p:txBody>
      </p:sp>
      <p:sp>
        <p:nvSpPr>
          <p:cNvPr id="21" name="TextBox 20">
            <a:extLst>
              <a:ext uri="{FF2B5EF4-FFF2-40B4-BE49-F238E27FC236}">
                <a16:creationId xmlns:a16="http://schemas.microsoft.com/office/drawing/2014/main" id="{0B4C5BCF-00EA-4BE1-B352-09009B82D7EA}"/>
              </a:ext>
            </a:extLst>
          </p:cNvPr>
          <p:cNvSpPr txBox="1"/>
          <p:nvPr/>
        </p:nvSpPr>
        <p:spPr>
          <a:xfrm>
            <a:off x="10404474" y="758825"/>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SAA </a:t>
            </a:r>
            <a:endParaRPr lang="en-US" sz="1400">
              <a:cs typeface="Calibri"/>
            </a:endParaRPr>
          </a:p>
          <a:p>
            <a:r>
              <a:rPr lang="en-US" sz="1200">
                <a:cs typeface="Calibri"/>
              </a:rPr>
              <a:t>(n=356, 78%)</a:t>
            </a:r>
            <a:endParaRPr lang="en-US" sz="1400">
              <a:cs typeface="Calibri"/>
            </a:endParaRPr>
          </a:p>
        </p:txBody>
      </p:sp>
      <p:sp>
        <p:nvSpPr>
          <p:cNvPr id="22" name="TextBox 21">
            <a:extLst>
              <a:ext uri="{FF2B5EF4-FFF2-40B4-BE49-F238E27FC236}">
                <a16:creationId xmlns:a16="http://schemas.microsoft.com/office/drawing/2014/main" id="{7D87C059-CAE7-4A1B-895C-31D436A088C5}"/>
              </a:ext>
            </a:extLst>
          </p:cNvPr>
          <p:cNvSpPr txBox="1"/>
          <p:nvPr/>
        </p:nvSpPr>
        <p:spPr>
          <a:xfrm rot="2580000">
            <a:off x="479695" y="938169"/>
            <a:ext cx="1222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Public Library</a:t>
            </a:r>
          </a:p>
          <a:p>
            <a:r>
              <a:rPr lang="en-US" sz="1000">
                <a:cs typeface="Calibri"/>
              </a:rPr>
              <a:t>(n=13, 3%)</a:t>
            </a:r>
          </a:p>
        </p:txBody>
      </p:sp>
      <p:sp>
        <p:nvSpPr>
          <p:cNvPr id="23" name="TextBox 22">
            <a:extLst>
              <a:ext uri="{FF2B5EF4-FFF2-40B4-BE49-F238E27FC236}">
                <a16:creationId xmlns:a16="http://schemas.microsoft.com/office/drawing/2014/main" id="{EE07F9C6-1E26-4216-A6D2-EB10C4AB9C8B}"/>
              </a:ext>
            </a:extLst>
          </p:cNvPr>
          <p:cNvSpPr txBox="1"/>
          <p:nvPr/>
        </p:nvSpPr>
        <p:spPr>
          <a:xfrm rot="3240000">
            <a:off x="651145" y="728619"/>
            <a:ext cx="1222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cs typeface="Calibri"/>
              </a:rPr>
              <a:t>Historical Society</a:t>
            </a:r>
            <a:endParaRPr lang="en-US">
              <a:solidFill>
                <a:schemeClr val="bg1"/>
              </a:solidFill>
              <a:cs typeface="Calibri"/>
            </a:endParaRPr>
          </a:p>
          <a:p>
            <a:r>
              <a:rPr lang="en-US" sz="1000">
                <a:solidFill>
                  <a:schemeClr val="bg1"/>
                </a:solidFill>
                <a:cs typeface="Calibri"/>
              </a:rPr>
              <a:t>(n=13, 3%)</a:t>
            </a:r>
          </a:p>
        </p:txBody>
      </p:sp>
      <p:graphicFrame>
        <p:nvGraphicFramePr>
          <p:cNvPr id="9" name="Table 8">
            <a:extLst>
              <a:ext uri="{FF2B5EF4-FFF2-40B4-BE49-F238E27FC236}">
                <a16:creationId xmlns:a16="http://schemas.microsoft.com/office/drawing/2014/main" id="{AF104456-9B7D-4DD9-9E43-A42599607F7B}"/>
              </a:ext>
            </a:extLst>
          </p:cNvPr>
          <p:cNvGraphicFramePr>
            <a:graphicFrameLocks noGrp="1"/>
          </p:cNvGraphicFramePr>
          <p:nvPr>
            <p:extLst>
              <p:ext uri="{D42A27DB-BD31-4B8C-83A1-F6EECF244321}">
                <p14:modId xmlns:p14="http://schemas.microsoft.com/office/powerpoint/2010/main" val="489862283"/>
              </p:ext>
            </p:extLst>
          </p:nvPr>
        </p:nvGraphicFramePr>
        <p:xfrm>
          <a:off x="111125" y="4027557"/>
          <a:ext cx="2744869" cy="2895600"/>
        </p:xfrm>
        <a:graphic>
          <a:graphicData uri="http://schemas.openxmlformats.org/drawingml/2006/table">
            <a:tbl>
              <a:tblPr firstRow="1" bandRow="1">
                <a:tableStyleId>{7DF18680-E054-41AD-8BC1-D1AEF772440D}</a:tableStyleId>
              </a:tblPr>
              <a:tblGrid>
                <a:gridCol w="2214126">
                  <a:extLst>
                    <a:ext uri="{9D8B030D-6E8A-4147-A177-3AD203B41FA5}">
                      <a16:colId xmlns:a16="http://schemas.microsoft.com/office/drawing/2014/main" val="673824872"/>
                    </a:ext>
                  </a:extLst>
                </a:gridCol>
                <a:gridCol w="530743">
                  <a:extLst>
                    <a:ext uri="{9D8B030D-6E8A-4147-A177-3AD203B41FA5}">
                      <a16:colId xmlns:a16="http://schemas.microsoft.com/office/drawing/2014/main" val="3985548975"/>
                    </a:ext>
                  </a:extLst>
                </a:gridCol>
              </a:tblGrid>
              <a:tr h="280704">
                <a:tc>
                  <a:txBody>
                    <a:bodyPr/>
                    <a:lstStyle/>
                    <a:p>
                      <a:pPr lvl="0">
                        <a:buNone/>
                      </a:pPr>
                      <a:r>
                        <a:rPr lang="en-US" sz="1400">
                          <a:solidFill>
                            <a:schemeClr val="tx1"/>
                          </a:solidFill>
                        </a:rPr>
                        <a:t>Less than 3%</a:t>
                      </a:r>
                    </a:p>
                  </a:txBody>
                  <a:tcPr anchor="ctr"/>
                </a:tc>
                <a:tc>
                  <a:txBody>
                    <a:bodyPr/>
                    <a:lstStyle/>
                    <a:p>
                      <a:pPr lvl="0">
                        <a:buNone/>
                      </a:pPr>
                      <a:endParaRPr lang="en-US" sz="1400"/>
                    </a:p>
                  </a:txBody>
                  <a:tcPr anchor="ctr"/>
                </a:tc>
                <a:extLst>
                  <a:ext uri="{0D108BD9-81ED-4DB2-BD59-A6C34878D82A}">
                    <a16:rowId xmlns:a16="http://schemas.microsoft.com/office/drawing/2014/main" val="416689155"/>
                  </a:ext>
                </a:extLst>
              </a:tr>
              <a:tr h="219681">
                <a:tc>
                  <a:txBody>
                    <a:bodyPr/>
                    <a:lstStyle/>
                    <a:p>
                      <a:r>
                        <a:rPr lang="en-US" sz="1100"/>
                        <a:t>Non-profit</a:t>
                      </a:r>
                    </a:p>
                  </a:txBody>
                  <a:tcPr anchor="ctr"/>
                </a:tc>
                <a:tc>
                  <a:txBody>
                    <a:bodyPr/>
                    <a:lstStyle/>
                    <a:p>
                      <a:r>
                        <a:rPr lang="en-US" sz="1100"/>
                        <a:t>11</a:t>
                      </a:r>
                    </a:p>
                  </a:txBody>
                  <a:tcPr anchor="ctr"/>
                </a:tc>
                <a:extLst>
                  <a:ext uri="{0D108BD9-81ED-4DB2-BD59-A6C34878D82A}">
                    <a16:rowId xmlns:a16="http://schemas.microsoft.com/office/drawing/2014/main" val="1319855930"/>
                  </a:ext>
                </a:extLst>
              </a:tr>
              <a:tr h="219681">
                <a:tc>
                  <a:txBody>
                    <a:bodyPr/>
                    <a:lstStyle/>
                    <a:p>
                      <a:r>
                        <a:rPr lang="en-US" sz="1100"/>
                        <a:t>Unidentified</a:t>
                      </a:r>
                    </a:p>
                  </a:txBody>
                  <a:tcPr anchor="ctr"/>
                </a:tc>
                <a:tc>
                  <a:txBody>
                    <a:bodyPr/>
                    <a:lstStyle/>
                    <a:p>
                      <a:r>
                        <a:rPr lang="en-US" sz="1100"/>
                        <a:t>11</a:t>
                      </a:r>
                    </a:p>
                  </a:txBody>
                  <a:tcPr anchor="ctr"/>
                </a:tc>
                <a:extLst>
                  <a:ext uri="{0D108BD9-81ED-4DB2-BD59-A6C34878D82A}">
                    <a16:rowId xmlns:a16="http://schemas.microsoft.com/office/drawing/2014/main" val="3452625646"/>
                  </a:ext>
                </a:extLst>
              </a:tr>
              <a:tr h="219681">
                <a:tc>
                  <a:txBody>
                    <a:bodyPr/>
                    <a:lstStyle/>
                    <a:p>
                      <a:r>
                        <a:rPr lang="en-US" sz="1100"/>
                        <a:t>Arts</a:t>
                      </a:r>
                    </a:p>
                  </a:txBody>
                  <a:tcPr anchor="ctr"/>
                </a:tc>
                <a:tc>
                  <a:txBody>
                    <a:bodyPr/>
                    <a:lstStyle/>
                    <a:p>
                      <a:r>
                        <a:rPr lang="en-US" sz="1100"/>
                        <a:t>5</a:t>
                      </a:r>
                    </a:p>
                  </a:txBody>
                  <a:tcPr anchor="ctr"/>
                </a:tc>
                <a:extLst>
                  <a:ext uri="{0D108BD9-81ED-4DB2-BD59-A6C34878D82A}">
                    <a16:rowId xmlns:a16="http://schemas.microsoft.com/office/drawing/2014/main" val="3205470585"/>
                  </a:ext>
                </a:extLst>
              </a:tr>
              <a:tr h="219681">
                <a:tc>
                  <a:txBody>
                    <a:bodyPr/>
                    <a:lstStyle/>
                    <a:p>
                      <a:r>
                        <a:rPr lang="en-US" sz="1100"/>
                        <a:t>Research </a:t>
                      </a:r>
                    </a:p>
                  </a:txBody>
                  <a:tcPr anchor="ctr"/>
                </a:tc>
                <a:tc>
                  <a:txBody>
                    <a:bodyPr/>
                    <a:lstStyle/>
                    <a:p>
                      <a:r>
                        <a:rPr lang="en-US" sz="1100"/>
                        <a:t>3</a:t>
                      </a:r>
                    </a:p>
                  </a:txBody>
                  <a:tcPr anchor="ctr"/>
                </a:tc>
                <a:extLst>
                  <a:ext uri="{0D108BD9-81ED-4DB2-BD59-A6C34878D82A}">
                    <a16:rowId xmlns:a16="http://schemas.microsoft.com/office/drawing/2014/main" val="3407930700"/>
                  </a:ext>
                </a:extLst>
              </a:tr>
              <a:tr h="219681">
                <a:tc>
                  <a:txBody>
                    <a:bodyPr/>
                    <a:lstStyle/>
                    <a:p>
                      <a:r>
                        <a:rPr lang="en-US" sz="1100"/>
                        <a:t>Private </a:t>
                      </a:r>
                    </a:p>
                  </a:txBody>
                  <a:tcPr anchor="ctr"/>
                </a:tc>
                <a:tc>
                  <a:txBody>
                    <a:bodyPr/>
                    <a:lstStyle/>
                    <a:p>
                      <a:r>
                        <a:rPr lang="en-US" sz="1100"/>
                        <a:t>3</a:t>
                      </a:r>
                    </a:p>
                  </a:txBody>
                  <a:tcPr anchor="ctr"/>
                </a:tc>
                <a:extLst>
                  <a:ext uri="{0D108BD9-81ED-4DB2-BD59-A6C34878D82A}">
                    <a16:rowId xmlns:a16="http://schemas.microsoft.com/office/drawing/2014/main" val="2035040948"/>
                  </a:ext>
                </a:extLst>
              </a:tr>
              <a:tr h="219681">
                <a:tc>
                  <a:txBody>
                    <a:bodyPr/>
                    <a:lstStyle/>
                    <a:p>
                      <a:r>
                        <a:rPr lang="en-US" sz="1100"/>
                        <a:t>Retired/unemployed </a:t>
                      </a:r>
                    </a:p>
                  </a:txBody>
                  <a:tcPr anchor="ctr"/>
                </a:tc>
                <a:tc>
                  <a:txBody>
                    <a:bodyPr/>
                    <a:lstStyle/>
                    <a:p>
                      <a:r>
                        <a:rPr lang="en-US" sz="1100"/>
                        <a:t>3</a:t>
                      </a:r>
                    </a:p>
                  </a:txBody>
                  <a:tcPr anchor="ctr"/>
                </a:tc>
                <a:extLst>
                  <a:ext uri="{0D108BD9-81ED-4DB2-BD59-A6C34878D82A}">
                    <a16:rowId xmlns:a16="http://schemas.microsoft.com/office/drawing/2014/main" val="312232815"/>
                  </a:ext>
                </a:extLst>
              </a:tr>
              <a:tr h="219681">
                <a:tc>
                  <a:txBody>
                    <a:bodyPr/>
                    <a:lstStyle/>
                    <a:p>
                      <a:r>
                        <a:rPr lang="en-US" sz="1100"/>
                        <a:t>Library </a:t>
                      </a:r>
                    </a:p>
                  </a:txBody>
                  <a:tcPr anchor="ctr"/>
                </a:tc>
                <a:tc>
                  <a:txBody>
                    <a:bodyPr/>
                    <a:lstStyle/>
                    <a:p>
                      <a:r>
                        <a:rPr lang="en-US" sz="1100"/>
                        <a:t>3</a:t>
                      </a:r>
                    </a:p>
                  </a:txBody>
                  <a:tcPr anchor="ctr"/>
                </a:tc>
                <a:extLst>
                  <a:ext uri="{0D108BD9-81ED-4DB2-BD59-A6C34878D82A}">
                    <a16:rowId xmlns:a16="http://schemas.microsoft.com/office/drawing/2014/main" val="3507099113"/>
                  </a:ext>
                </a:extLst>
              </a:tr>
              <a:tr h="219681">
                <a:tc>
                  <a:txBody>
                    <a:bodyPr/>
                    <a:lstStyle/>
                    <a:p>
                      <a:r>
                        <a:rPr lang="en-US" sz="1100"/>
                        <a:t>Independent/consultant</a:t>
                      </a:r>
                    </a:p>
                  </a:txBody>
                  <a:tcPr anchor="ctr"/>
                </a:tc>
                <a:tc>
                  <a:txBody>
                    <a:bodyPr/>
                    <a:lstStyle/>
                    <a:p>
                      <a:r>
                        <a:rPr lang="en-US" sz="1100"/>
                        <a:t>2</a:t>
                      </a:r>
                    </a:p>
                  </a:txBody>
                  <a:tcPr anchor="ctr"/>
                </a:tc>
                <a:extLst>
                  <a:ext uri="{0D108BD9-81ED-4DB2-BD59-A6C34878D82A}">
                    <a16:rowId xmlns:a16="http://schemas.microsoft.com/office/drawing/2014/main" val="4089131083"/>
                  </a:ext>
                </a:extLst>
              </a:tr>
              <a:tr h="219681">
                <a:tc>
                  <a:txBody>
                    <a:bodyPr/>
                    <a:lstStyle/>
                    <a:p>
                      <a:r>
                        <a:rPr lang="en-US" sz="1100"/>
                        <a:t>Medical </a:t>
                      </a:r>
                    </a:p>
                  </a:txBody>
                  <a:tcPr anchor="ctr"/>
                </a:tc>
                <a:tc>
                  <a:txBody>
                    <a:bodyPr/>
                    <a:lstStyle/>
                    <a:p>
                      <a:r>
                        <a:rPr lang="en-US" sz="1100"/>
                        <a:t>2</a:t>
                      </a:r>
                    </a:p>
                  </a:txBody>
                  <a:tcPr anchor="ctr"/>
                </a:tc>
                <a:extLst>
                  <a:ext uri="{0D108BD9-81ED-4DB2-BD59-A6C34878D82A}">
                    <a16:rowId xmlns:a16="http://schemas.microsoft.com/office/drawing/2014/main" val="4164873594"/>
                  </a:ext>
                </a:extLst>
              </a:tr>
              <a:tr h="219681">
                <a:tc>
                  <a:txBody>
                    <a:bodyPr/>
                    <a:lstStyle/>
                    <a:p>
                      <a:r>
                        <a:rPr lang="en-US" sz="1100"/>
                        <a:t>K-12 School</a:t>
                      </a:r>
                    </a:p>
                  </a:txBody>
                  <a:tcPr anchor="ctr"/>
                </a:tc>
                <a:tc>
                  <a:txBody>
                    <a:bodyPr/>
                    <a:lstStyle/>
                    <a:p>
                      <a:r>
                        <a:rPr lang="en-US" sz="1100"/>
                        <a:t>1</a:t>
                      </a:r>
                    </a:p>
                  </a:txBody>
                  <a:tcPr anchor="ctr"/>
                </a:tc>
                <a:extLst>
                  <a:ext uri="{0D108BD9-81ED-4DB2-BD59-A6C34878D82A}">
                    <a16:rowId xmlns:a16="http://schemas.microsoft.com/office/drawing/2014/main" val="2889124894"/>
                  </a:ext>
                </a:extLst>
              </a:tr>
            </a:tbl>
          </a:graphicData>
        </a:graphic>
      </p:graphicFrame>
      <p:graphicFrame>
        <p:nvGraphicFramePr>
          <p:cNvPr id="25" name="Table 24">
            <a:extLst>
              <a:ext uri="{FF2B5EF4-FFF2-40B4-BE49-F238E27FC236}">
                <a16:creationId xmlns:a16="http://schemas.microsoft.com/office/drawing/2014/main" id="{F2915694-0351-4351-85DC-F59338829E5D}"/>
              </a:ext>
            </a:extLst>
          </p:cNvPr>
          <p:cNvGraphicFramePr>
            <a:graphicFrameLocks noGrp="1"/>
          </p:cNvGraphicFramePr>
          <p:nvPr>
            <p:extLst>
              <p:ext uri="{D42A27DB-BD31-4B8C-83A1-F6EECF244321}">
                <p14:modId xmlns:p14="http://schemas.microsoft.com/office/powerpoint/2010/main" val="639589916"/>
              </p:ext>
            </p:extLst>
          </p:nvPr>
        </p:nvGraphicFramePr>
        <p:xfrm>
          <a:off x="8757478" y="4019826"/>
          <a:ext cx="3316372" cy="2872136"/>
        </p:xfrm>
        <a:graphic>
          <a:graphicData uri="http://schemas.openxmlformats.org/drawingml/2006/table">
            <a:tbl>
              <a:tblPr firstRow="1" bandRow="1">
                <a:tableStyleId>{5C22544A-7EE6-4342-B048-85BDC9FD1C3A}</a:tableStyleId>
              </a:tblPr>
              <a:tblGrid>
                <a:gridCol w="2987251">
                  <a:extLst>
                    <a:ext uri="{9D8B030D-6E8A-4147-A177-3AD203B41FA5}">
                      <a16:colId xmlns:a16="http://schemas.microsoft.com/office/drawing/2014/main" val="3246447913"/>
                    </a:ext>
                  </a:extLst>
                </a:gridCol>
                <a:gridCol w="329121">
                  <a:extLst>
                    <a:ext uri="{9D8B030D-6E8A-4147-A177-3AD203B41FA5}">
                      <a16:colId xmlns:a16="http://schemas.microsoft.com/office/drawing/2014/main" val="2949736805"/>
                    </a:ext>
                  </a:extLst>
                </a:gridCol>
              </a:tblGrid>
              <a:tr h="264277">
                <a:tc gridSpan="2">
                  <a:txBody>
                    <a:bodyPr/>
                    <a:lstStyle/>
                    <a:p>
                      <a:pPr lvl="0">
                        <a:buNone/>
                      </a:pPr>
                      <a:r>
                        <a:rPr lang="en-US" sz="1600"/>
                        <a:t>Common "Other" answers</a:t>
                      </a:r>
                    </a:p>
                  </a:txBody>
                  <a:tcPr anchor="ctr"/>
                </a:tc>
                <a:tc hMerge="1">
                  <a:txBody>
                    <a:bodyPr/>
                    <a:lstStyle/>
                    <a:p>
                      <a:endParaRPr lang="en-US"/>
                    </a:p>
                  </a:txBody>
                  <a:tcPr anchor="ctr"/>
                </a:tc>
                <a:extLst>
                  <a:ext uri="{0D108BD9-81ED-4DB2-BD59-A6C34878D82A}">
                    <a16:rowId xmlns:a16="http://schemas.microsoft.com/office/drawing/2014/main" val="1753166072"/>
                  </a:ext>
                </a:extLst>
              </a:tr>
              <a:tr h="169892">
                <a:tc>
                  <a:txBody>
                    <a:bodyPr/>
                    <a:lstStyle/>
                    <a:p>
                      <a:r>
                        <a:rPr lang="en-US" sz="1050"/>
                        <a:t>Association of Certified Archivists</a:t>
                      </a:r>
                    </a:p>
                  </a:txBody>
                  <a:tcPr anchor="ctr"/>
                </a:tc>
                <a:tc>
                  <a:txBody>
                    <a:bodyPr/>
                    <a:lstStyle/>
                    <a:p>
                      <a:pPr lvl="0">
                        <a:buNone/>
                      </a:pPr>
                      <a:r>
                        <a:rPr lang="en-US" sz="1050"/>
                        <a:t>33</a:t>
                      </a:r>
                    </a:p>
                  </a:txBody>
                  <a:tcPr anchor="ctr"/>
                </a:tc>
                <a:extLst>
                  <a:ext uri="{0D108BD9-81ED-4DB2-BD59-A6C34878D82A}">
                    <a16:rowId xmlns:a16="http://schemas.microsoft.com/office/drawing/2014/main" val="3176280331"/>
                  </a:ext>
                </a:extLst>
              </a:tr>
              <a:tr h="169892">
                <a:tc>
                  <a:txBody>
                    <a:bodyPr/>
                    <a:lstStyle/>
                    <a:p>
                      <a:r>
                        <a:rPr lang="en-US" sz="1050"/>
                        <a:t>Society of California Archivists</a:t>
                      </a:r>
                    </a:p>
                  </a:txBody>
                  <a:tcPr anchor="ctr"/>
                </a:tc>
                <a:tc>
                  <a:txBody>
                    <a:bodyPr/>
                    <a:lstStyle/>
                    <a:p>
                      <a:r>
                        <a:rPr lang="en-US" sz="1050"/>
                        <a:t>23</a:t>
                      </a:r>
                    </a:p>
                  </a:txBody>
                  <a:tcPr anchor="ctr"/>
                </a:tc>
                <a:extLst>
                  <a:ext uri="{0D108BD9-81ED-4DB2-BD59-A6C34878D82A}">
                    <a16:rowId xmlns:a16="http://schemas.microsoft.com/office/drawing/2014/main" val="2291548565"/>
                  </a:ext>
                </a:extLst>
              </a:tr>
              <a:tr h="169892">
                <a:tc>
                  <a:txBody>
                    <a:bodyPr/>
                    <a:lstStyle/>
                    <a:p>
                      <a:pPr lvl="0">
                        <a:buNone/>
                      </a:pPr>
                      <a:r>
                        <a:rPr lang="en-US" sz="1050" b="0" i="0" u="none" strike="noStrike" noProof="0">
                          <a:latin typeface="Calibri"/>
                        </a:rPr>
                        <a:t>Archivists Round Table of Metropolitan New York </a:t>
                      </a:r>
                      <a:endParaRPr lang="en-US" sz="1050"/>
                    </a:p>
                  </a:txBody>
                  <a:tcPr anchor="ctr"/>
                </a:tc>
                <a:tc>
                  <a:txBody>
                    <a:bodyPr/>
                    <a:lstStyle/>
                    <a:p>
                      <a:r>
                        <a:rPr lang="en-US" sz="1050"/>
                        <a:t>10</a:t>
                      </a:r>
                    </a:p>
                  </a:txBody>
                  <a:tcPr anchor="ctr"/>
                </a:tc>
                <a:extLst>
                  <a:ext uri="{0D108BD9-81ED-4DB2-BD59-A6C34878D82A}">
                    <a16:rowId xmlns:a16="http://schemas.microsoft.com/office/drawing/2014/main" val="3831033141"/>
                  </a:ext>
                </a:extLst>
              </a:tr>
              <a:tr h="245400">
                <a:tc>
                  <a:txBody>
                    <a:bodyPr/>
                    <a:lstStyle/>
                    <a:p>
                      <a:pPr lvl="0">
                        <a:buNone/>
                      </a:pPr>
                      <a:r>
                        <a:rPr lang="en-US" sz="1050" b="0" i="0" u="none" strike="noStrike" noProof="0">
                          <a:latin typeface="Calibri"/>
                        </a:rPr>
                        <a:t>Conference of Inter-Mountain Archivists </a:t>
                      </a:r>
                      <a:endParaRPr lang="en-US"/>
                    </a:p>
                  </a:txBody>
                  <a:tcPr anchor="ctr"/>
                </a:tc>
                <a:tc>
                  <a:txBody>
                    <a:bodyPr/>
                    <a:lstStyle/>
                    <a:p>
                      <a:r>
                        <a:rPr lang="en-US" sz="1050"/>
                        <a:t>10</a:t>
                      </a:r>
                    </a:p>
                  </a:txBody>
                  <a:tcPr anchor="ctr"/>
                </a:tc>
                <a:extLst>
                  <a:ext uri="{0D108BD9-81ED-4DB2-BD59-A6C34878D82A}">
                    <a16:rowId xmlns:a16="http://schemas.microsoft.com/office/drawing/2014/main" val="1787265872"/>
                  </a:ext>
                </a:extLst>
              </a:tr>
              <a:tr h="169892">
                <a:tc>
                  <a:txBody>
                    <a:bodyPr/>
                    <a:lstStyle/>
                    <a:p>
                      <a:pPr lvl="0">
                        <a:buNone/>
                      </a:pPr>
                      <a:r>
                        <a:rPr lang="en-US" sz="1050" b="0" i="0" u="none" strike="noStrike" noProof="0">
                          <a:latin typeface="Calibri"/>
                        </a:rPr>
                        <a:t>Association of Moving Image Archivists</a:t>
                      </a:r>
                      <a:endParaRPr lang="en-US"/>
                    </a:p>
                  </a:txBody>
                  <a:tcPr anchor="ctr"/>
                </a:tc>
                <a:tc>
                  <a:txBody>
                    <a:bodyPr/>
                    <a:lstStyle/>
                    <a:p>
                      <a:r>
                        <a:rPr lang="en-US" sz="1050"/>
                        <a:t>8</a:t>
                      </a:r>
                    </a:p>
                  </a:txBody>
                  <a:tcPr anchor="ctr"/>
                </a:tc>
                <a:extLst>
                  <a:ext uri="{0D108BD9-81ED-4DB2-BD59-A6C34878D82A}">
                    <a16:rowId xmlns:a16="http://schemas.microsoft.com/office/drawing/2014/main" val="2842955347"/>
                  </a:ext>
                </a:extLst>
              </a:tr>
              <a:tr h="169892">
                <a:tc>
                  <a:txBody>
                    <a:bodyPr/>
                    <a:lstStyle/>
                    <a:p>
                      <a:pPr lvl="0">
                        <a:buNone/>
                      </a:pPr>
                      <a:r>
                        <a:rPr lang="en-US" sz="1050" b="0" i="0" u="none" strike="noStrike" noProof="0">
                          <a:latin typeface="Calibri"/>
                        </a:rPr>
                        <a:t>Society of Rocky Mountain Archivists</a:t>
                      </a:r>
                      <a:endParaRPr lang="en-US"/>
                    </a:p>
                  </a:txBody>
                  <a:tcPr anchor="ctr"/>
                </a:tc>
                <a:tc>
                  <a:txBody>
                    <a:bodyPr/>
                    <a:lstStyle/>
                    <a:p>
                      <a:r>
                        <a:rPr lang="en-US" sz="1050"/>
                        <a:t>8</a:t>
                      </a:r>
                    </a:p>
                  </a:txBody>
                  <a:tcPr anchor="ctr"/>
                </a:tc>
                <a:extLst>
                  <a:ext uri="{0D108BD9-81ED-4DB2-BD59-A6C34878D82A}">
                    <a16:rowId xmlns:a16="http://schemas.microsoft.com/office/drawing/2014/main" val="350235567"/>
                  </a:ext>
                </a:extLst>
              </a:tr>
              <a:tr h="169892">
                <a:tc>
                  <a:txBody>
                    <a:bodyPr/>
                    <a:lstStyle/>
                    <a:p>
                      <a:r>
                        <a:rPr lang="en-US" sz="1050"/>
                        <a:t>Rare Book and Manuscript Section (RBMS) of ACRL</a:t>
                      </a:r>
                    </a:p>
                  </a:txBody>
                  <a:tcPr anchor="ctr"/>
                </a:tc>
                <a:tc>
                  <a:txBody>
                    <a:bodyPr/>
                    <a:lstStyle/>
                    <a:p>
                      <a:r>
                        <a:rPr lang="en-US" sz="1050"/>
                        <a:t>7</a:t>
                      </a:r>
                    </a:p>
                  </a:txBody>
                  <a:tcPr anchor="ctr"/>
                </a:tc>
                <a:extLst>
                  <a:ext uri="{0D108BD9-81ED-4DB2-BD59-A6C34878D82A}">
                    <a16:rowId xmlns:a16="http://schemas.microsoft.com/office/drawing/2014/main" val="371936195"/>
                  </a:ext>
                </a:extLst>
              </a:tr>
              <a:tr h="169892">
                <a:tc>
                  <a:txBody>
                    <a:bodyPr/>
                    <a:lstStyle/>
                    <a:p>
                      <a:pPr lvl="0">
                        <a:buNone/>
                      </a:pPr>
                      <a:r>
                        <a:rPr lang="en-US" sz="1050" b="0" i="0" u="none" strike="noStrike" noProof="0">
                          <a:latin typeface="Calibri"/>
                        </a:rPr>
                        <a:t>Archivists for Congregations of Women Religious</a:t>
                      </a:r>
                      <a:endParaRPr lang="en-US"/>
                    </a:p>
                  </a:txBody>
                  <a:tcPr anchor="ctr"/>
                </a:tc>
                <a:tc>
                  <a:txBody>
                    <a:bodyPr/>
                    <a:lstStyle/>
                    <a:p>
                      <a:r>
                        <a:rPr lang="en-US" sz="1050"/>
                        <a:t>6</a:t>
                      </a:r>
                    </a:p>
                  </a:txBody>
                  <a:tcPr anchor="ctr"/>
                </a:tc>
                <a:extLst>
                  <a:ext uri="{0D108BD9-81ED-4DB2-BD59-A6C34878D82A}">
                    <a16:rowId xmlns:a16="http://schemas.microsoft.com/office/drawing/2014/main" val="2707472390"/>
                  </a:ext>
                </a:extLst>
              </a:tr>
              <a:tr h="273716">
                <a:tc>
                  <a:txBody>
                    <a:bodyPr/>
                    <a:lstStyle/>
                    <a:p>
                      <a:r>
                        <a:rPr lang="en-US" sz="1050"/>
                        <a:t>Delaware Valley Archivists Group</a:t>
                      </a:r>
                    </a:p>
                  </a:txBody>
                  <a:tcPr anchor="ctr"/>
                </a:tc>
                <a:tc>
                  <a:txBody>
                    <a:bodyPr/>
                    <a:lstStyle/>
                    <a:p>
                      <a:r>
                        <a:rPr lang="en-US" sz="1050"/>
                        <a:t>6</a:t>
                      </a:r>
                    </a:p>
                  </a:txBody>
                  <a:tcPr anchor="ctr"/>
                </a:tc>
                <a:extLst>
                  <a:ext uri="{0D108BD9-81ED-4DB2-BD59-A6C34878D82A}">
                    <a16:rowId xmlns:a16="http://schemas.microsoft.com/office/drawing/2014/main" val="4008245076"/>
                  </a:ext>
                </a:extLst>
              </a:tr>
              <a:tr h="169892">
                <a:tc>
                  <a:txBody>
                    <a:bodyPr/>
                    <a:lstStyle/>
                    <a:p>
                      <a:pPr lvl="0">
                        <a:buNone/>
                      </a:pPr>
                      <a:r>
                        <a:rPr lang="en-US" sz="1050" b="0" i="0" u="none" strike="noStrike" noProof="0">
                          <a:latin typeface="Calibri"/>
                        </a:rPr>
                        <a:t>Society of Florida Archivists</a:t>
                      </a:r>
                      <a:endParaRPr lang="en-US"/>
                    </a:p>
                  </a:txBody>
                  <a:tcPr anchor="ctr"/>
                </a:tc>
                <a:tc>
                  <a:txBody>
                    <a:bodyPr/>
                    <a:lstStyle/>
                    <a:p>
                      <a:r>
                        <a:rPr lang="en-US" sz="1050"/>
                        <a:t>6</a:t>
                      </a:r>
                    </a:p>
                  </a:txBody>
                  <a:tcPr anchor="ctr"/>
                </a:tc>
                <a:extLst>
                  <a:ext uri="{0D108BD9-81ED-4DB2-BD59-A6C34878D82A}">
                    <a16:rowId xmlns:a16="http://schemas.microsoft.com/office/drawing/2014/main" val="707810034"/>
                  </a:ext>
                </a:extLst>
              </a:tr>
            </a:tbl>
          </a:graphicData>
        </a:graphic>
      </p:graphicFrame>
      <p:sp>
        <p:nvSpPr>
          <p:cNvPr id="26" name="TextBox 25">
            <a:extLst>
              <a:ext uri="{FF2B5EF4-FFF2-40B4-BE49-F238E27FC236}">
                <a16:creationId xmlns:a16="http://schemas.microsoft.com/office/drawing/2014/main" id="{1BA67F0D-BED3-45BE-A2A6-71548B108010}"/>
              </a:ext>
            </a:extLst>
          </p:cNvPr>
          <p:cNvSpPr txBox="1"/>
          <p:nvPr/>
        </p:nvSpPr>
        <p:spPr>
          <a:xfrm>
            <a:off x="7734300" y="3683000"/>
            <a:ext cx="96520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27" name="TextBox 26">
            <a:extLst>
              <a:ext uri="{FF2B5EF4-FFF2-40B4-BE49-F238E27FC236}">
                <a16:creationId xmlns:a16="http://schemas.microsoft.com/office/drawing/2014/main" id="{75675936-0233-4B4C-8C71-55E9A9C47161}"/>
              </a:ext>
            </a:extLst>
          </p:cNvPr>
          <p:cNvSpPr txBox="1"/>
          <p:nvPr/>
        </p:nvSpPr>
        <p:spPr>
          <a:xfrm>
            <a:off x="9807573" y="3311524"/>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Other</a:t>
            </a:r>
            <a:endParaRPr lang="en-US" sz="1400">
              <a:cs typeface="Calibri"/>
            </a:endParaRPr>
          </a:p>
          <a:p>
            <a:r>
              <a:rPr lang="en-US" sz="1200">
                <a:cs typeface="Calibri"/>
              </a:rPr>
              <a:t>(n=201, 44%)</a:t>
            </a:r>
            <a:endParaRPr lang="en-US" sz="1400">
              <a:cs typeface="Calibri"/>
            </a:endParaRPr>
          </a:p>
        </p:txBody>
      </p:sp>
      <p:sp>
        <p:nvSpPr>
          <p:cNvPr id="29" name="TextBox 28">
            <a:extLst>
              <a:ext uri="{FF2B5EF4-FFF2-40B4-BE49-F238E27FC236}">
                <a16:creationId xmlns:a16="http://schemas.microsoft.com/office/drawing/2014/main" id="{8B3AFCB7-0CD4-481C-8A30-7E5F5B140478}"/>
              </a:ext>
            </a:extLst>
          </p:cNvPr>
          <p:cNvSpPr txBox="1"/>
          <p:nvPr/>
        </p:nvSpPr>
        <p:spPr>
          <a:xfrm>
            <a:off x="8512172" y="2600323"/>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MARAC</a:t>
            </a:r>
            <a:endParaRPr lang="en-US" sz="1400">
              <a:cs typeface="Calibri"/>
            </a:endParaRPr>
          </a:p>
          <a:p>
            <a:r>
              <a:rPr lang="en-US" sz="1200">
                <a:cs typeface="Calibri"/>
              </a:rPr>
              <a:t>(n=138, 31%)</a:t>
            </a:r>
            <a:endParaRPr lang="en-US" sz="1400">
              <a:cs typeface="Calibri"/>
            </a:endParaRPr>
          </a:p>
        </p:txBody>
      </p:sp>
      <p:sp>
        <p:nvSpPr>
          <p:cNvPr id="30" name="TextBox 29">
            <a:extLst>
              <a:ext uri="{FF2B5EF4-FFF2-40B4-BE49-F238E27FC236}">
                <a16:creationId xmlns:a16="http://schemas.microsoft.com/office/drawing/2014/main" id="{78749B48-B123-488F-9EA9-A7763A5DC9EE}"/>
              </a:ext>
            </a:extLst>
          </p:cNvPr>
          <p:cNvSpPr txBox="1"/>
          <p:nvPr/>
        </p:nvSpPr>
        <p:spPr>
          <a:xfrm>
            <a:off x="8283572" y="1711323"/>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MAC</a:t>
            </a:r>
            <a:endParaRPr lang="en-US" sz="1400">
              <a:cs typeface="Calibri"/>
            </a:endParaRPr>
          </a:p>
          <a:p>
            <a:r>
              <a:rPr lang="en-US" sz="1200">
                <a:cs typeface="Calibri"/>
              </a:rPr>
              <a:t>(n=76, 17%)</a:t>
            </a:r>
            <a:endParaRPr lang="en-US" sz="1400">
              <a:cs typeface="Calibri"/>
            </a:endParaRPr>
          </a:p>
        </p:txBody>
      </p:sp>
      <p:sp>
        <p:nvSpPr>
          <p:cNvPr id="31" name="TextBox 30">
            <a:extLst>
              <a:ext uri="{FF2B5EF4-FFF2-40B4-BE49-F238E27FC236}">
                <a16:creationId xmlns:a16="http://schemas.microsoft.com/office/drawing/2014/main" id="{9159AC59-0103-42FF-B8C4-179A08958714}"/>
              </a:ext>
            </a:extLst>
          </p:cNvPr>
          <p:cNvSpPr txBox="1"/>
          <p:nvPr/>
        </p:nvSpPr>
        <p:spPr>
          <a:xfrm>
            <a:off x="8512172" y="1089023"/>
            <a:ext cx="1193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NEA</a:t>
            </a:r>
            <a:endParaRPr lang="en-US" sz="1400">
              <a:cs typeface="Calibri"/>
            </a:endParaRPr>
          </a:p>
          <a:p>
            <a:r>
              <a:rPr lang="en-US" sz="1200">
                <a:cs typeface="Calibri"/>
              </a:rPr>
              <a:t>(n=60, 13%)</a:t>
            </a:r>
            <a:endParaRPr lang="en-US" sz="1400">
              <a:cs typeface="Calibri"/>
            </a:endParaRPr>
          </a:p>
        </p:txBody>
      </p:sp>
      <p:sp>
        <p:nvSpPr>
          <p:cNvPr id="32" name="TextBox 31">
            <a:extLst>
              <a:ext uri="{FF2B5EF4-FFF2-40B4-BE49-F238E27FC236}">
                <a16:creationId xmlns:a16="http://schemas.microsoft.com/office/drawing/2014/main" id="{B9174FCC-B27B-4B18-9D80-405A163616DE}"/>
              </a:ext>
            </a:extLst>
          </p:cNvPr>
          <p:cNvSpPr txBox="1"/>
          <p:nvPr/>
        </p:nvSpPr>
        <p:spPr>
          <a:xfrm rot="3060000">
            <a:off x="8681895" y="965293"/>
            <a:ext cx="12700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NWA (n=30, 6%)</a:t>
            </a:r>
            <a:endParaRPr lang="en-US" sz="1400">
              <a:cs typeface="Calibri"/>
            </a:endParaRPr>
          </a:p>
        </p:txBody>
      </p:sp>
      <p:sp>
        <p:nvSpPr>
          <p:cNvPr id="33" name="TextBox 32">
            <a:extLst>
              <a:ext uri="{FF2B5EF4-FFF2-40B4-BE49-F238E27FC236}">
                <a16:creationId xmlns:a16="http://schemas.microsoft.com/office/drawing/2014/main" id="{6A7B89BA-B52E-46AD-A4CD-6167D153B702}"/>
              </a:ext>
            </a:extLst>
          </p:cNvPr>
          <p:cNvSpPr txBox="1"/>
          <p:nvPr/>
        </p:nvSpPr>
        <p:spPr>
          <a:xfrm rot="3660000">
            <a:off x="8811009" y="910926"/>
            <a:ext cx="14097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chemeClr val="bg1"/>
                </a:solidFill>
                <a:cs typeface="Calibri"/>
              </a:rPr>
              <a:t>NAGARA (n=28</a:t>
            </a:r>
            <a:r>
              <a:rPr lang="en-US" sz="1050">
                <a:cs typeface="Calibri"/>
              </a:rPr>
              <a:t>, 6%)</a:t>
            </a:r>
          </a:p>
        </p:txBody>
      </p:sp>
      <p:sp>
        <p:nvSpPr>
          <p:cNvPr id="34" name="TextBox 33">
            <a:extLst>
              <a:ext uri="{FF2B5EF4-FFF2-40B4-BE49-F238E27FC236}">
                <a16:creationId xmlns:a16="http://schemas.microsoft.com/office/drawing/2014/main" id="{4319F2A4-AAE3-4D84-8B4B-8327D94CC322}"/>
              </a:ext>
            </a:extLst>
          </p:cNvPr>
          <p:cNvSpPr txBox="1"/>
          <p:nvPr/>
        </p:nvSpPr>
        <p:spPr>
          <a:xfrm rot="4440000">
            <a:off x="9088295" y="786333"/>
            <a:ext cx="12700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chemeClr val="bg1"/>
                </a:solidFill>
                <a:cs typeface="Calibri"/>
              </a:rPr>
              <a:t>SSA (n=22, 5%)</a:t>
            </a:r>
          </a:p>
        </p:txBody>
      </p:sp>
      <p:sp>
        <p:nvSpPr>
          <p:cNvPr id="35" name="TextBox 34">
            <a:extLst>
              <a:ext uri="{FF2B5EF4-FFF2-40B4-BE49-F238E27FC236}">
                <a16:creationId xmlns:a16="http://schemas.microsoft.com/office/drawing/2014/main" id="{657E5C11-55C1-4232-8C2B-45A94D7E073E}"/>
              </a:ext>
            </a:extLst>
          </p:cNvPr>
          <p:cNvSpPr txBox="1"/>
          <p:nvPr/>
        </p:nvSpPr>
        <p:spPr>
          <a:xfrm rot="4800000">
            <a:off x="9204656" y="755437"/>
            <a:ext cx="1346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chemeClr val="bg1"/>
                </a:solidFill>
                <a:cs typeface="Calibri"/>
              </a:rPr>
              <a:t>COSA (n=20, 4%)</a:t>
            </a:r>
          </a:p>
        </p:txBody>
      </p:sp>
      <p:sp>
        <p:nvSpPr>
          <p:cNvPr id="36" name="TextBox 35">
            <a:extLst>
              <a:ext uri="{FF2B5EF4-FFF2-40B4-BE49-F238E27FC236}">
                <a16:creationId xmlns:a16="http://schemas.microsoft.com/office/drawing/2014/main" id="{B1388013-8352-41EC-AAD0-77F9F8C12A98}"/>
              </a:ext>
            </a:extLst>
          </p:cNvPr>
          <p:cNvSpPr txBox="1"/>
          <p:nvPr/>
        </p:nvSpPr>
        <p:spPr>
          <a:xfrm rot="5220000">
            <a:off x="9393095" y="736692"/>
            <a:ext cx="12700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cs typeface="Calibri"/>
              </a:rPr>
              <a:t>ICA (n=14, 3%)</a:t>
            </a:r>
          </a:p>
        </p:txBody>
      </p:sp>
    </p:spTree>
    <p:extLst>
      <p:ext uri="{BB962C8B-B14F-4D97-AF65-F5344CB8AC3E}">
        <p14:creationId xmlns:p14="http://schemas.microsoft.com/office/powerpoint/2010/main" val="74494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97443-A754-43F0-B2D0-A3559E636C00}"/>
              </a:ext>
            </a:extLst>
          </p:cNvPr>
          <p:cNvSpPr>
            <a:spLocks noGrp="1"/>
          </p:cNvSpPr>
          <p:nvPr>
            <p:ph type="title"/>
          </p:nvPr>
        </p:nvSpPr>
        <p:spPr/>
        <p:txBody>
          <a:bodyPr/>
          <a:lstStyle/>
          <a:p>
            <a:r>
              <a:rPr lang="en-US">
                <a:cs typeface="Calibri Light"/>
              </a:rPr>
              <a:t>Changes</a:t>
            </a:r>
            <a:endParaRPr lang="en-US"/>
          </a:p>
        </p:txBody>
      </p:sp>
      <p:grpSp>
        <p:nvGrpSpPr>
          <p:cNvPr id="9" name="Group 8">
            <a:extLst>
              <a:ext uri="{FF2B5EF4-FFF2-40B4-BE49-F238E27FC236}">
                <a16:creationId xmlns:a16="http://schemas.microsoft.com/office/drawing/2014/main" id="{3C576E99-3408-4350-A004-EF6C392E85AD}"/>
              </a:ext>
            </a:extLst>
          </p:cNvPr>
          <p:cNvGrpSpPr/>
          <p:nvPr/>
        </p:nvGrpSpPr>
        <p:grpSpPr>
          <a:xfrm>
            <a:off x="23005" y="2288456"/>
            <a:ext cx="4281576" cy="4408937"/>
            <a:chOff x="353684" y="1756494"/>
            <a:chExt cx="4525991" cy="4581465"/>
          </a:xfrm>
        </p:grpSpPr>
        <p:pic>
          <p:nvPicPr>
            <p:cNvPr id="5" name="Picture 6" descr="A picture containing device&#10;&#10;Description automatically generated">
              <a:extLst>
                <a:ext uri="{FF2B5EF4-FFF2-40B4-BE49-F238E27FC236}">
                  <a16:creationId xmlns:a16="http://schemas.microsoft.com/office/drawing/2014/main" id="{27613EC7-2D22-4631-A753-B306EB89E381}"/>
                </a:ext>
              </a:extLst>
            </p:cNvPr>
            <p:cNvPicPr>
              <a:picLocks noChangeAspect="1"/>
            </p:cNvPicPr>
            <p:nvPr/>
          </p:nvPicPr>
          <p:blipFill>
            <a:blip r:embed="rId2"/>
            <a:stretch>
              <a:fillRect/>
            </a:stretch>
          </p:blipFill>
          <p:spPr>
            <a:xfrm>
              <a:off x="353684" y="1756494"/>
              <a:ext cx="4525991" cy="4581465"/>
            </a:xfrm>
            <a:prstGeom prst="rect">
              <a:avLst/>
            </a:prstGeom>
          </p:spPr>
        </p:pic>
        <p:sp>
          <p:nvSpPr>
            <p:cNvPr id="8" name="TextBox 7">
              <a:extLst>
                <a:ext uri="{FF2B5EF4-FFF2-40B4-BE49-F238E27FC236}">
                  <a16:creationId xmlns:a16="http://schemas.microsoft.com/office/drawing/2014/main" id="{EFC86170-E33A-442F-A97B-962CFEB0AB20}"/>
                </a:ext>
              </a:extLst>
            </p:cNvPr>
            <p:cNvSpPr txBox="1"/>
            <p:nvPr/>
          </p:nvSpPr>
          <p:spPr>
            <a:xfrm>
              <a:off x="1935193" y="3789872"/>
              <a:ext cx="13629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Unit title</a:t>
              </a:r>
              <a:endParaRPr lang="en-US" sz="2400">
                <a:cs typeface="Calibri"/>
              </a:endParaRPr>
            </a:p>
          </p:txBody>
        </p:sp>
      </p:grpSp>
      <p:grpSp>
        <p:nvGrpSpPr>
          <p:cNvPr id="11" name="Group 10">
            <a:extLst>
              <a:ext uri="{FF2B5EF4-FFF2-40B4-BE49-F238E27FC236}">
                <a16:creationId xmlns:a16="http://schemas.microsoft.com/office/drawing/2014/main" id="{D2A23BCA-CF33-47DE-BFD0-36F7F77B6B99}"/>
              </a:ext>
            </a:extLst>
          </p:cNvPr>
          <p:cNvGrpSpPr/>
          <p:nvPr/>
        </p:nvGrpSpPr>
        <p:grpSpPr>
          <a:xfrm>
            <a:off x="3820311" y="131250"/>
            <a:ext cx="4410973" cy="4381481"/>
            <a:chOff x="4868174" y="1763034"/>
            <a:chExt cx="4770406" cy="4597141"/>
          </a:xfrm>
        </p:grpSpPr>
        <p:pic>
          <p:nvPicPr>
            <p:cNvPr id="7" name="Picture 3" descr="A picture containing device&#10;&#10;Description automatically generated">
              <a:extLst>
                <a:ext uri="{FF2B5EF4-FFF2-40B4-BE49-F238E27FC236}">
                  <a16:creationId xmlns:a16="http://schemas.microsoft.com/office/drawing/2014/main" id="{96FD46ED-A2A8-449A-AA86-93F9BAFDB55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68174" y="1763034"/>
              <a:ext cx="4770406" cy="4597141"/>
            </a:xfrm>
            <a:prstGeom prst="rect">
              <a:avLst/>
            </a:prstGeom>
          </p:spPr>
        </p:pic>
        <p:sp>
          <p:nvSpPr>
            <p:cNvPr id="10" name="TextBox 9">
              <a:extLst>
                <a:ext uri="{FF2B5EF4-FFF2-40B4-BE49-F238E27FC236}">
                  <a16:creationId xmlns:a16="http://schemas.microsoft.com/office/drawing/2014/main" id="{E927B424-BDB7-4A6C-96F1-A8849E9A76A9}"/>
                </a:ext>
              </a:extLst>
            </p:cNvPr>
            <p:cNvSpPr txBox="1"/>
            <p:nvPr/>
          </p:nvSpPr>
          <p:spPr>
            <a:xfrm>
              <a:off x="6162135" y="3372929"/>
              <a:ext cx="21824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Job title</a:t>
              </a:r>
              <a:endParaRPr lang="en-US" sz="2400">
                <a:cs typeface="Calibri"/>
              </a:endParaRPr>
            </a:p>
            <a:p>
              <a:pPr algn="ctr"/>
              <a:r>
                <a:rPr lang="en-US" sz="2200">
                  <a:cs typeface="Calibri"/>
                </a:rPr>
                <a:t>(same </a:t>
              </a:r>
            </a:p>
            <a:p>
              <a:pPr algn="ctr"/>
              <a:r>
                <a:rPr lang="en-US" sz="2200">
                  <a:cs typeface="Calibri"/>
                </a:rPr>
                <a:t>responsibilities)</a:t>
              </a:r>
            </a:p>
          </p:txBody>
        </p:sp>
      </p:grpSp>
      <p:grpSp>
        <p:nvGrpSpPr>
          <p:cNvPr id="4" name="Group 3">
            <a:extLst>
              <a:ext uri="{FF2B5EF4-FFF2-40B4-BE49-F238E27FC236}">
                <a16:creationId xmlns:a16="http://schemas.microsoft.com/office/drawing/2014/main" id="{08721A85-67B7-DC4B-AA21-1990D7A8EF8C}"/>
              </a:ext>
            </a:extLst>
          </p:cNvPr>
          <p:cNvGrpSpPr/>
          <p:nvPr/>
        </p:nvGrpSpPr>
        <p:grpSpPr>
          <a:xfrm>
            <a:off x="7737895" y="2310460"/>
            <a:ext cx="4454105" cy="4364927"/>
            <a:chOff x="7743645" y="2288895"/>
            <a:chExt cx="4454105" cy="4364927"/>
          </a:xfrm>
        </p:grpSpPr>
        <p:pic>
          <p:nvPicPr>
            <p:cNvPr id="13" name="Picture 9" descr="A picture containing device&#10;&#10;Description automatically generated">
              <a:extLst>
                <a:ext uri="{FF2B5EF4-FFF2-40B4-BE49-F238E27FC236}">
                  <a16:creationId xmlns:a16="http://schemas.microsoft.com/office/drawing/2014/main" id="{C9EEAD09-554B-42DB-BF4F-FEC230C56EA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43645" y="2288895"/>
              <a:ext cx="4454105" cy="4364927"/>
            </a:xfrm>
            <a:prstGeom prst="rect">
              <a:avLst/>
            </a:prstGeom>
          </p:spPr>
        </p:pic>
        <p:sp>
          <p:nvSpPr>
            <p:cNvPr id="3" name="TextBox 2">
              <a:extLst>
                <a:ext uri="{FF2B5EF4-FFF2-40B4-BE49-F238E27FC236}">
                  <a16:creationId xmlns:a16="http://schemas.microsoft.com/office/drawing/2014/main" id="{05614057-EC95-0842-876B-F08435A47A77}"/>
                </a:ext>
              </a:extLst>
            </p:cNvPr>
            <p:cNvSpPr txBox="1"/>
            <p:nvPr/>
          </p:nvSpPr>
          <p:spPr>
            <a:xfrm>
              <a:off x="9348776" y="4236568"/>
              <a:ext cx="1243841" cy="461665"/>
            </a:xfrm>
            <a:prstGeom prst="rect">
              <a:avLst/>
            </a:prstGeom>
            <a:noFill/>
          </p:spPr>
          <p:txBody>
            <a:bodyPr wrap="square" rtlCol="0">
              <a:spAutoFit/>
            </a:bodyPr>
            <a:lstStyle/>
            <a:p>
              <a:r>
                <a:rPr lang="en-US" sz="2400"/>
                <a:t>Location</a:t>
              </a:r>
              <a:endParaRPr lang="en-US"/>
            </a:p>
          </p:txBody>
        </p:sp>
      </p:grpSp>
    </p:spTree>
    <p:extLst>
      <p:ext uri="{BB962C8B-B14F-4D97-AF65-F5344CB8AC3E}">
        <p14:creationId xmlns:p14="http://schemas.microsoft.com/office/powerpoint/2010/main" val="27795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85D2F-D0CC-4B09-B32B-DC3E98687D16}"/>
              </a:ext>
            </a:extLst>
          </p:cNvPr>
          <p:cNvSpPr>
            <a:spLocks noGrp="1"/>
          </p:cNvSpPr>
          <p:nvPr>
            <p:ph type="title"/>
          </p:nvPr>
        </p:nvSpPr>
        <p:spPr>
          <a:xfrm>
            <a:off x="237095" y="-4303"/>
            <a:ext cx="11640553" cy="1473209"/>
          </a:xfrm>
          <a:noFill/>
        </p:spPr>
        <p:txBody>
          <a:bodyPr vert="horz" lIns="91440" tIns="45720" rIns="91440" bIns="45720" rtlCol="0" anchor="b">
            <a:noAutofit/>
          </a:bodyPr>
          <a:lstStyle/>
          <a:p>
            <a:r>
              <a:rPr lang="en-US" sz="4000" b="1">
                <a:ln w="13462">
                  <a:solidFill>
                    <a:prstClr val="black"/>
                  </a:solidFill>
                  <a:prstDash val="solid"/>
                </a:ln>
                <a:solidFill>
                  <a:schemeClr val="tx1">
                    <a:lumMod val="85000"/>
                    <a:lumOff val="15000"/>
                  </a:schemeClr>
                </a:solidFill>
                <a:effectLst>
                  <a:outerShdw dist="38100" dir="2700000" algn="bl" rotWithShape="0">
                    <a:srgbClr val="5B9BD5"/>
                  </a:outerShdw>
                </a:effectLst>
                <a:ea typeface="+mj-lt"/>
                <a:cs typeface="+mj-lt"/>
              </a:rPr>
              <a:t>Perceived role change </a:t>
            </a:r>
            <a:r>
              <a:rPr lang="en-US" sz="4000">
                <a:ea typeface="+mj-lt"/>
                <a:cs typeface="+mj-lt"/>
              </a:rPr>
              <a:t> following institutional changes</a:t>
            </a:r>
            <a:endParaRPr lang="en-US" sz="4000">
              <a:cs typeface="Calibri Light"/>
            </a:endParaRPr>
          </a:p>
        </p:txBody>
      </p:sp>
      <p:pic>
        <p:nvPicPr>
          <p:cNvPr id="4" name="Picture 4" descr="A picture containing device&#10;&#10;Description automatically generated">
            <a:extLst>
              <a:ext uri="{FF2B5EF4-FFF2-40B4-BE49-F238E27FC236}">
                <a16:creationId xmlns:a16="http://schemas.microsoft.com/office/drawing/2014/main" id="{30850AEF-092E-4C88-8D0B-29BD65E70A35}"/>
              </a:ext>
            </a:extLst>
          </p:cNvPr>
          <p:cNvPicPr>
            <a:picLocks noGrp="1" noChangeAspect="1"/>
          </p:cNvPicPr>
          <p:nvPr>
            <p:ph idx="1"/>
          </p:nvPr>
        </p:nvPicPr>
        <p:blipFill rotWithShape="1">
          <a:blip r:embed="rId2"/>
          <a:srcRect l="8961" t="304" r="8841" b="-305"/>
          <a:stretch/>
        </p:blipFill>
        <p:spPr>
          <a:xfrm>
            <a:off x="163467" y="2531251"/>
            <a:ext cx="3704058" cy="3538550"/>
          </a:xfrm>
          <a:prstGeom prst="rect">
            <a:avLst/>
          </a:prstGeom>
        </p:spPr>
      </p:pic>
      <p:grpSp>
        <p:nvGrpSpPr>
          <p:cNvPr id="3" name="Group 2">
            <a:extLst>
              <a:ext uri="{FF2B5EF4-FFF2-40B4-BE49-F238E27FC236}">
                <a16:creationId xmlns:a16="http://schemas.microsoft.com/office/drawing/2014/main" id="{2C9DFA10-D780-4C9E-A689-7FA0AB23026B}"/>
              </a:ext>
            </a:extLst>
          </p:cNvPr>
          <p:cNvGrpSpPr/>
          <p:nvPr/>
        </p:nvGrpSpPr>
        <p:grpSpPr>
          <a:xfrm>
            <a:off x="857288" y="2884011"/>
            <a:ext cx="1932846" cy="2934033"/>
            <a:chOff x="46754" y="-247117"/>
            <a:chExt cx="4198642" cy="5384698"/>
          </a:xfrm>
        </p:grpSpPr>
        <p:sp>
          <p:nvSpPr>
            <p:cNvPr id="5" name="TextBox 4">
              <a:extLst>
                <a:ext uri="{FF2B5EF4-FFF2-40B4-BE49-F238E27FC236}">
                  <a16:creationId xmlns:a16="http://schemas.microsoft.com/office/drawing/2014/main" id="{8E608736-3443-4541-BF73-2174A33FCD2C}"/>
                </a:ext>
              </a:extLst>
            </p:cNvPr>
            <p:cNvSpPr txBox="1"/>
            <p:nvPr/>
          </p:nvSpPr>
          <p:spPr>
            <a:xfrm>
              <a:off x="46754" y="-247117"/>
              <a:ext cx="3198195" cy="11296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t>Yes </a:t>
              </a:r>
              <a:endParaRPr lang="en-US" sz="1700">
                <a:cs typeface="Calibri"/>
              </a:endParaRPr>
            </a:p>
            <a:p>
              <a:r>
                <a:rPr lang="en-US" sz="1700"/>
                <a:t>(n=92, 32%)</a:t>
              </a:r>
              <a:endParaRPr lang="en-US" sz="1700">
                <a:cs typeface="Calibri"/>
              </a:endParaRPr>
            </a:p>
          </p:txBody>
        </p:sp>
        <p:sp>
          <p:nvSpPr>
            <p:cNvPr id="7" name="TextBox 6">
              <a:extLst>
                <a:ext uri="{FF2B5EF4-FFF2-40B4-BE49-F238E27FC236}">
                  <a16:creationId xmlns:a16="http://schemas.microsoft.com/office/drawing/2014/main" id="{1A035698-22E2-46F1-A39E-BB7D33F6F73B}"/>
                </a:ext>
              </a:extLst>
            </p:cNvPr>
            <p:cNvSpPr txBox="1"/>
            <p:nvPr/>
          </p:nvSpPr>
          <p:spPr>
            <a:xfrm>
              <a:off x="1060382" y="3951399"/>
              <a:ext cx="3185014" cy="11861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 </a:t>
              </a:r>
            </a:p>
            <a:p>
              <a:r>
                <a:rPr lang="en-US"/>
                <a:t>(n=199, 78%)</a:t>
              </a:r>
              <a:endParaRPr lang="en-US">
                <a:cs typeface="Calibri"/>
              </a:endParaRPr>
            </a:p>
          </p:txBody>
        </p:sp>
      </p:grpSp>
      <p:sp>
        <p:nvSpPr>
          <p:cNvPr id="8" name="TextBox 7">
            <a:extLst>
              <a:ext uri="{FF2B5EF4-FFF2-40B4-BE49-F238E27FC236}">
                <a16:creationId xmlns:a16="http://schemas.microsoft.com/office/drawing/2014/main" id="{CE02707B-6101-4370-B336-2E0BB5F90E6B}"/>
              </a:ext>
            </a:extLst>
          </p:cNvPr>
          <p:cNvSpPr txBox="1"/>
          <p:nvPr/>
        </p:nvSpPr>
        <p:spPr>
          <a:xfrm>
            <a:off x="3102374" y="5792592"/>
            <a:ext cx="1636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n=291</a:t>
            </a:r>
          </a:p>
        </p:txBody>
      </p:sp>
      <p:pic>
        <p:nvPicPr>
          <p:cNvPr id="6" name="Picture 9" descr="A screenshot of a cell phone&#10;&#10;Description automatically generated">
            <a:extLst>
              <a:ext uri="{FF2B5EF4-FFF2-40B4-BE49-F238E27FC236}">
                <a16:creationId xmlns:a16="http://schemas.microsoft.com/office/drawing/2014/main" id="{2E772FFA-F80C-4851-93AE-D1CE2C26F70C}"/>
              </a:ext>
            </a:extLst>
          </p:cNvPr>
          <p:cNvPicPr>
            <a:picLocks noChangeAspect="1"/>
          </p:cNvPicPr>
          <p:nvPr/>
        </p:nvPicPr>
        <p:blipFill>
          <a:blip r:embed="rId3"/>
          <a:stretch>
            <a:fillRect/>
          </a:stretch>
        </p:blipFill>
        <p:spPr>
          <a:xfrm>
            <a:off x="4409091" y="2294637"/>
            <a:ext cx="7525404" cy="4335757"/>
          </a:xfrm>
          <a:prstGeom prst="rect">
            <a:avLst/>
          </a:prstGeom>
        </p:spPr>
      </p:pic>
      <p:cxnSp>
        <p:nvCxnSpPr>
          <p:cNvPr id="10" name="Straight Arrow Connector 9">
            <a:extLst>
              <a:ext uri="{FF2B5EF4-FFF2-40B4-BE49-F238E27FC236}">
                <a16:creationId xmlns:a16="http://schemas.microsoft.com/office/drawing/2014/main" id="{FC1506C5-4966-4E9F-B770-63004F020067}"/>
              </a:ext>
            </a:extLst>
          </p:cNvPr>
          <p:cNvCxnSpPr/>
          <p:nvPr/>
        </p:nvCxnSpPr>
        <p:spPr>
          <a:xfrm flipV="1">
            <a:off x="1724587" y="2725461"/>
            <a:ext cx="2595164" cy="111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24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BD7B-84C5-4C45-9B33-984F4E4C0EC5}"/>
              </a:ext>
            </a:extLst>
          </p:cNvPr>
          <p:cNvSpPr>
            <a:spLocks noGrp="1"/>
          </p:cNvSpPr>
          <p:nvPr>
            <p:ph type="title"/>
          </p:nvPr>
        </p:nvSpPr>
        <p:spPr>
          <a:xfrm>
            <a:off x="653143" y="60325"/>
            <a:ext cx="10515600" cy="1325563"/>
          </a:xfrm>
        </p:spPr>
        <p:txBody>
          <a:bodyPr/>
          <a:lstStyle/>
          <a:p>
            <a:r>
              <a:rPr lang="en-US" b="1">
                <a:ln w="13462">
                  <a:solidFill>
                    <a:schemeClr val="tx1"/>
                  </a:solidFill>
                  <a:prstDash val="solid"/>
                </a:ln>
                <a:solidFill>
                  <a:schemeClr val="tx1">
                    <a:lumMod val="85000"/>
                    <a:lumOff val="15000"/>
                  </a:schemeClr>
                </a:solidFill>
                <a:effectLst>
                  <a:outerShdw dist="38100" dir="2700000" algn="bl" rotWithShape="0">
                    <a:schemeClr val="accent5"/>
                  </a:outerShdw>
                </a:effectLst>
                <a:cs typeface="Calibri Light"/>
              </a:rPr>
              <a:t>Impact</a:t>
            </a:r>
            <a:r>
              <a:rPr lang="en-US">
                <a:cs typeface="Calibri Light"/>
              </a:rPr>
              <a:t> of changes</a:t>
            </a:r>
            <a:endParaRPr lang="en-US"/>
          </a:p>
        </p:txBody>
      </p:sp>
      <p:graphicFrame>
        <p:nvGraphicFramePr>
          <p:cNvPr id="4" name="Diagram 3">
            <a:extLst>
              <a:ext uri="{FF2B5EF4-FFF2-40B4-BE49-F238E27FC236}">
                <a16:creationId xmlns:a16="http://schemas.microsoft.com/office/drawing/2014/main" id="{593C086C-ED97-4C38-B42D-D6A0C9F868E2}"/>
              </a:ext>
            </a:extLst>
          </p:cNvPr>
          <p:cNvGraphicFramePr/>
          <p:nvPr>
            <p:extLst>
              <p:ext uri="{D42A27DB-BD31-4B8C-83A1-F6EECF244321}">
                <p14:modId xmlns:p14="http://schemas.microsoft.com/office/powerpoint/2010/main" val="237951459"/>
              </p:ext>
            </p:extLst>
          </p:nvPr>
        </p:nvGraphicFramePr>
        <p:xfrm>
          <a:off x="359229" y="1237797"/>
          <a:ext cx="11179628" cy="543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49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close up of a logo&#10;&#10;Description automatically generated">
            <a:extLst>
              <a:ext uri="{FF2B5EF4-FFF2-40B4-BE49-F238E27FC236}">
                <a16:creationId xmlns:a16="http://schemas.microsoft.com/office/drawing/2014/main" id="{BBE73990-4F79-4B5F-894F-295987B0770F}"/>
              </a:ext>
            </a:extLst>
          </p:cNvPr>
          <p:cNvPicPr>
            <a:picLocks noChangeAspect="1"/>
          </p:cNvPicPr>
          <p:nvPr/>
        </p:nvPicPr>
        <p:blipFill rotWithShape="1">
          <a:blip r:embed="rId2"/>
          <a:srcRect l="9799" t="9657" r="10281" b="6330"/>
          <a:stretch/>
        </p:blipFill>
        <p:spPr>
          <a:xfrm>
            <a:off x="3506919" y="0"/>
            <a:ext cx="8715365" cy="6862677"/>
          </a:xfrm>
          <a:prstGeom prst="rect">
            <a:avLst/>
          </a:prstGeom>
        </p:spPr>
      </p:pic>
      <p:sp>
        <p:nvSpPr>
          <p:cNvPr id="5" name="Title 4">
            <a:extLst>
              <a:ext uri="{FF2B5EF4-FFF2-40B4-BE49-F238E27FC236}">
                <a16:creationId xmlns:a16="http://schemas.microsoft.com/office/drawing/2014/main" id="{4098225F-2953-48B7-80B6-4E2DB54DBCD7}"/>
              </a:ext>
            </a:extLst>
          </p:cNvPr>
          <p:cNvSpPr>
            <a:spLocks noGrp="1"/>
          </p:cNvSpPr>
          <p:nvPr>
            <p:ph type="title"/>
          </p:nvPr>
        </p:nvSpPr>
        <p:spPr>
          <a:xfrm>
            <a:off x="178341" y="351047"/>
            <a:ext cx="4822355" cy="2017839"/>
          </a:xfrm>
          <a:noFill/>
        </p:spPr>
        <p:txBody>
          <a:bodyPr vert="horz" lIns="91440" tIns="45720" rIns="91440" bIns="45720" rtlCol="0" anchor="b">
            <a:normAutofit/>
          </a:bodyPr>
          <a:lstStyle/>
          <a:p>
            <a:r>
              <a:rPr lang="en-US">
                <a:solidFill>
                  <a:schemeClr val="bg1"/>
                </a:solidFill>
              </a:rPr>
              <a:t>Three Words about the Changes</a:t>
            </a:r>
          </a:p>
        </p:txBody>
      </p:sp>
    </p:spTree>
    <p:extLst>
      <p:ext uri="{BB962C8B-B14F-4D97-AF65-F5344CB8AC3E}">
        <p14:creationId xmlns:p14="http://schemas.microsoft.com/office/powerpoint/2010/main" val="3680752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1327</Words>
  <Application>Microsoft Office PowerPoint</Application>
  <PresentationFormat>Widescreen</PresentationFormat>
  <Paragraphs>185</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“My employer does not have a job title for archivist:”  Preliminary results of an archival climate survey</vt:lpstr>
      <vt:lpstr>Motivation for this study</vt:lpstr>
      <vt:lpstr>Background</vt:lpstr>
      <vt:lpstr>Methodology</vt:lpstr>
      <vt:lpstr>Demographics</vt:lpstr>
      <vt:lpstr>Changes</vt:lpstr>
      <vt:lpstr>Perceived role change  following institutional changes</vt:lpstr>
      <vt:lpstr>Impact of changes</vt:lpstr>
      <vt:lpstr>Three Words about the Changes</vt:lpstr>
      <vt:lpstr>Does job title reflect professional identity? </vt:lpstr>
      <vt:lpstr>Mismatched job title and professional identity</vt:lpstr>
      <vt:lpstr>Do you have a secondary professional identity?</vt:lpstr>
      <vt:lpstr>[word cloud re: secondary identity)</vt:lpstr>
      <vt:lpstr>PowerPoint Presentation</vt:lpstr>
      <vt:lpstr>PowerPoint Presentation</vt:lpstr>
      <vt:lpstr>Next Steps</vt:lpstr>
      <vt:lpstr>Thank you!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R Smith</dc:creator>
  <cp:lastModifiedBy>Nancy Y McGovern</cp:lastModifiedBy>
  <cp:revision>6</cp:revision>
  <dcterms:created xsi:type="dcterms:W3CDTF">2020-07-14T19:42:47Z</dcterms:created>
  <dcterms:modified xsi:type="dcterms:W3CDTF">2020-08-05T02:11:51Z</dcterms:modified>
</cp:coreProperties>
</file>